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60" r:id="rId5"/>
    <p:sldId id="259" r:id="rId6"/>
    <p:sldId id="265" r:id="rId7"/>
    <p:sldId id="261" r:id="rId8"/>
    <p:sldId id="262" r:id="rId9"/>
    <p:sldId id="263" r:id="rId10"/>
    <p:sldId id="266" r:id="rId11"/>
    <p:sldId id="267" r:id="rId12"/>
    <p:sldId id="274" r:id="rId13"/>
    <p:sldId id="275" r:id="rId14"/>
    <p:sldId id="269" r:id="rId15"/>
    <p:sldId id="276" r:id="rId16"/>
    <p:sldId id="277" r:id="rId17"/>
    <p:sldId id="268" r:id="rId18"/>
    <p:sldId id="280" r:id="rId19"/>
    <p:sldId id="281" r:id="rId20"/>
    <p:sldId id="270" r:id="rId21"/>
    <p:sldId id="282" r:id="rId22"/>
    <p:sldId id="283" r:id="rId23"/>
    <p:sldId id="284" r:id="rId24"/>
    <p:sldId id="278" r:id="rId25"/>
    <p:sldId id="279" r:id="rId26"/>
    <p:sldId id="271" r:id="rId27"/>
    <p:sldId id="285" r:id="rId28"/>
    <p:sldId id="286" r:id="rId29"/>
    <p:sldId id="27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1FBCE3-AD84-4F07-AD45-A59FCEBCA480}"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18F9E706-CE6E-4816-9043-6885F8C9A254}">
      <dgm:prSet phldrT="[Text]"/>
      <dgm:spPr/>
      <dgm:t>
        <a:bodyPr/>
        <a:lstStyle/>
        <a:p>
          <a:r>
            <a:rPr lang="en-US" dirty="0" smtClean="0"/>
            <a:t>Transparent</a:t>
          </a:r>
          <a:endParaRPr lang="en-US" dirty="0"/>
        </a:p>
      </dgm:t>
    </dgm:pt>
    <dgm:pt modelId="{9265CD45-6040-47A3-860D-C40CB3A41297}" type="parTrans" cxnId="{52A679C5-90AB-4131-A389-D800B0E6AEB3}">
      <dgm:prSet/>
      <dgm:spPr/>
      <dgm:t>
        <a:bodyPr/>
        <a:lstStyle/>
        <a:p>
          <a:endParaRPr lang="en-US"/>
        </a:p>
      </dgm:t>
    </dgm:pt>
    <dgm:pt modelId="{176D4C0D-4E60-433A-AEBF-2C542F891C2A}" type="sibTrans" cxnId="{52A679C5-90AB-4131-A389-D800B0E6AEB3}">
      <dgm:prSet/>
      <dgm:spPr/>
      <dgm:t>
        <a:bodyPr/>
        <a:lstStyle/>
        <a:p>
          <a:endParaRPr lang="en-US"/>
        </a:p>
      </dgm:t>
    </dgm:pt>
    <dgm:pt modelId="{91CEA319-B2FB-4CD7-A342-2012EAA8D208}">
      <dgm:prSet phldrT="[Text]" custT="1"/>
      <dgm:spPr/>
      <dgm:t>
        <a:bodyPr/>
        <a:lstStyle/>
        <a:p>
          <a:r>
            <a:rPr lang="en-US" sz="1600" dirty="0" smtClean="0"/>
            <a:t>Decision Tree (Small)</a:t>
          </a:r>
          <a:endParaRPr lang="en-US" sz="1600" dirty="0"/>
        </a:p>
      </dgm:t>
    </dgm:pt>
    <dgm:pt modelId="{A404ECFB-194D-4238-8783-FB6EDB0AB680}" type="parTrans" cxnId="{C5F8A9B9-3142-43AD-90AA-F7A31E5D3586}">
      <dgm:prSet/>
      <dgm:spPr/>
      <dgm:t>
        <a:bodyPr/>
        <a:lstStyle/>
        <a:p>
          <a:endParaRPr lang="en-US"/>
        </a:p>
      </dgm:t>
    </dgm:pt>
    <dgm:pt modelId="{A670A61D-67D3-4DB5-A698-0B0CE6B70FA8}" type="sibTrans" cxnId="{C5F8A9B9-3142-43AD-90AA-F7A31E5D3586}">
      <dgm:prSet/>
      <dgm:spPr/>
      <dgm:t>
        <a:bodyPr/>
        <a:lstStyle/>
        <a:p>
          <a:endParaRPr lang="en-US"/>
        </a:p>
      </dgm:t>
    </dgm:pt>
    <dgm:pt modelId="{B5B9F677-DB66-4D9E-BB2E-514DA5E13DA8}">
      <dgm:prSet phldrT="[Text]"/>
      <dgm:spPr/>
      <dgm:t>
        <a:bodyPr/>
        <a:lstStyle/>
        <a:p>
          <a:r>
            <a:rPr lang="en-US" dirty="0" smtClean="0"/>
            <a:t>Murky</a:t>
          </a:r>
          <a:endParaRPr lang="en-US" dirty="0"/>
        </a:p>
      </dgm:t>
    </dgm:pt>
    <dgm:pt modelId="{3CBBA6F5-37ED-4B35-ACB4-C60DA452977F}" type="parTrans" cxnId="{306FA92B-F159-4D9C-8683-AF116882E1F3}">
      <dgm:prSet/>
      <dgm:spPr/>
      <dgm:t>
        <a:bodyPr/>
        <a:lstStyle/>
        <a:p>
          <a:endParaRPr lang="en-US"/>
        </a:p>
      </dgm:t>
    </dgm:pt>
    <dgm:pt modelId="{9AC670E6-38E4-47BB-8F58-6122FA026DFE}" type="sibTrans" cxnId="{306FA92B-F159-4D9C-8683-AF116882E1F3}">
      <dgm:prSet/>
      <dgm:spPr/>
      <dgm:t>
        <a:bodyPr/>
        <a:lstStyle/>
        <a:p>
          <a:endParaRPr lang="en-US"/>
        </a:p>
      </dgm:t>
    </dgm:pt>
    <dgm:pt modelId="{F39EE3B6-384E-434C-B0F6-4A0509714A82}">
      <dgm:prSet phldrT="[Text]"/>
      <dgm:spPr/>
      <dgm:t>
        <a:bodyPr/>
        <a:lstStyle/>
        <a:p>
          <a:r>
            <a:rPr lang="en-US" dirty="0" smtClean="0"/>
            <a:t>Foggy</a:t>
          </a:r>
          <a:endParaRPr lang="en-US" dirty="0"/>
        </a:p>
      </dgm:t>
    </dgm:pt>
    <dgm:pt modelId="{64BC11B2-6D57-4CA1-9A12-FDCEE36798D1}" type="parTrans" cxnId="{0D00BA83-BEA7-47EB-BD70-6E8D182F86B0}">
      <dgm:prSet/>
      <dgm:spPr/>
      <dgm:t>
        <a:bodyPr/>
        <a:lstStyle/>
        <a:p>
          <a:endParaRPr lang="en-US"/>
        </a:p>
      </dgm:t>
    </dgm:pt>
    <dgm:pt modelId="{529A0285-00EA-4C84-84DD-E3539993C2EE}" type="sibTrans" cxnId="{0D00BA83-BEA7-47EB-BD70-6E8D182F86B0}">
      <dgm:prSet/>
      <dgm:spPr/>
      <dgm:t>
        <a:bodyPr/>
        <a:lstStyle/>
        <a:p>
          <a:endParaRPr lang="en-US"/>
        </a:p>
      </dgm:t>
    </dgm:pt>
    <dgm:pt modelId="{0D8B8595-DE68-4A06-90CC-FEB51E3016D5}">
      <dgm:prSet phldrT="[Text]" custT="1"/>
      <dgm:spPr/>
      <dgm:t>
        <a:bodyPr/>
        <a:lstStyle/>
        <a:p>
          <a:r>
            <a:rPr lang="en-US" sz="1600" dirty="0" smtClean="0"/>
            <a:t>Support Vector Machines</a:t>
          </a:r>
          <a:endParaRPr lang="en-US" sz="1600" dirty="0"/>
        </a:p>
      </dgm:t>
    </dgm:pt>
    <dgm:pt modelId="{BF77D9FA-41A9-443A-8966-C1308620E0C4}" type="parTrans" cxnId="{F206FA38-D44D-4C03-A335-BD720561DA0C}">
      <dgm:prSet/>
      <dgm:spPr/>
      <dgm:t>
        <a:bodyPr/>
        <a:lstStyle/>
        <a:p>
          <a:endParaRPr lang="en-US"/>
        </a:p>
      </dgm:t>
    </dgm:pt>
    <dgm:pt modelId="{2FA93355-511A-4783-A35C-B142DD53E1D8}" type="sibTrans" cxnId="{F206FA38-D44D-4C03-A335-BD720561DA0C}">
      <dgm:prSet/>
      <dgm:spPr/>
      <dgm:t>
        <a:bodyPr/>
        <a:lstStyle/>
        <a:p>
          <a:endParaRPr lang="en-US"/>
        </a:p>
      </dgm:t>
    </dgm:pt>
    <dgm:pt modelId="{503B1155-21B2-4306-BF5E-8C077E9D268E}">
      <dgm:prSet phldrT="[Text]" custT="1"/>
      <dgm:spPr/>
      <dgm:t>
        <a:bodyPr/>
        <a:lstStyle/>
        <a:p>
          <a:r>
            <a:rPr lang="en-US" sz="1600" dirty="0" smtClean="0"/>
            <a:t>Gaussian Processes</a:t>
          </a:r>
          <a:endParaRPr lang="en-US" sz="1600" dirty="0"/>
        </a:p>
      </dgm:t>
    </dgm:pt>
    <dgm:pt modelId="{24796956-9E4C-47CB-8190-078C07FE2B9D}" type="parTrans" cxnId="{5D75C287-96AA-476A-966F-BD646B26522C}">
      <dgm:prSet/>
      <dgm:spPr/>
      <dgm:t>
        <a:bodyPr/>
        <a:lstStyle/>
        <a:p>
          <a:endParaRPr lang="en-US"/>
        </a:p>
      </dgm:t>
    </dgm:pt>
    <dgm:pt modelId="{7A0C0AFA-0752-4A3C-822C-48B4F435F07D}" type="sibTrans" cxnId="{5D75C287-96AA-476A-966F-BD646B26522C}">
      <dgm:prSet/>
      <dgm:spPr/>
      <dgm:t>
        <a:bodyPr/>
        <a:lstStyle/>
        <a:p>
          <a:endParaRPr lang="en-US"/>
        </a:p>
      </dgm:t>
    </dgm:pt>
    <dgm:pt modelId="{F61EDE1A-0855-4AB9-B270-6B5E8BD87580}">
      <dgm:prSet phldrT="[Text]"/>
      <dgm:spPr/>
      <dgm:t>
        <a:bodyPr/>
        <a:lstStyle/>
        <a:p>
          <a:r>
            <a:rPr lang="en-US" dirty="0" smtClean="0"/>
            <a:t>Black Box</a:t>
          </a:r>
          <a:endParaRPr lang="en-US" dirty="0"/>
        </a:p>
      </dgm:t>
    </dgm:pt>
    <dgm:pt modelId="{54FF92DA-6FC4-44F7-8F86-5CF5A6E5D65E}" type="parTrans" cxnId="{6C9F17A2-BD75-4393-B06A-B6A53EC31E2C}">
      <dgm:prSet/>
      <dgm:spPr/>
      <dgm:t>
        <a:bodyPr/>
        <a:lstStyle/>
        <a:p>
          <a:endParaRPr lang="en-US"/>
        </a:p>
      </dgm:t>
    </dgm:pt>
    <dgm:pt modelId="{19C8EF61-657A-4AF5-856C-FC513E9EC2C6}" type="sibTrans" cxnId="{6C9F17A2-BD75-4393-B06A-B6A53EC31E2C}">
      <dgm:prSet/>
      <dgm:spPr/>
      <dgm:t>
        <a:bodyPr/>
        <a:lstStyle/>
        <a:p>
          <a:endParaRPr lang="en-US"/>
        </a:p>
      </dgm:t>
    </dgm:pt>
    <dgm:pt modelId="{E59FEFF6-7AE7-49D9-BD28-56275C10726A}">
      <dgm:prSet phldrT="[Text]" custT="1"/>
      <dgm:spPr/>
      <dgm:t>
        <a:bodyPr/>
        <a:lstStyle/>
        <a:p>
          <a:r>
            <a:rPr lang="en-US" sz="1600" dirty="0" smtClean="0"/>
            <a:t>Random Forest</a:t>
          </a:r>
          <a:endParaRPr lang="en-US" sz="1600" dirty="0"/>
        </a:p>
      </dgm:t>
    </dgm:pt>
    <dgm:pt modelId="{7E9F9F0E-E464-4462-B8C1-C422204AC83E}" type="parTrans" cxnId="{B4C1B373-0491-4BDF-BE7C-F3B459C2BB72}">
      <dgm:prSet/>
      <dgm:spPr/>
      <dgm:t>
        <a:bodyPr/>
        <a:lstStyle/>
        <a:p>
          <a:endParaRPr lang="en-US"/>
        </a:p>
      </dgm:t>
    </dgm:pt>
    <dgm:pt modelId="{78686FE6-4B6F-430D-AE13-14E2D5F8059F}" type="sibTrans" cxnId="{B4C1B373-0491-4BDF-BE7C-F3B459C2BB72}">
      <dgm:prSet/>
      <dgm:spPr/>
      <dgm:t>
        <a:bodyPr/>
        <a:lstStyle/>
        <a:p>
          <a:endParaRPr lang="en-US"/>
        </a:p>
      </dgm:t>
    </dgm:pt>
    <dgm:pt modelId="{AED6B24F-272F-4DD8-B0CA-FA60AC245F72}">
      <dgm:prSet phldrT="[Text]" custT="1"/>
      <dgm:spPr/>
      <dgm:t>
        <a:bodyPr/>
        <a:lstStyle/>
        <a:p>
          <a:r>
            <a:rPr lang="en-US" sz="1600" dirty="0" smtClean="0"/>
            <a:t>Neural Networks</a:t>
          </a:r>
          <a:endParaRPr lang="en-US" sz="1600" dirty="0"/>
        </a:p>
      </dgm:t>
    </dgm:pt>
    <dgm:pt modelId="{39F5450A-C904-4886-902F-01AB5552A683}" type="parTrans" cxnId="{17917E35-0EC6-4A80-BA21-605250366BFC}">
      <dgm:prSet/>
      <dgm:spPr/>
      <dgm:t>
        <a:bodyPr/>
        <a:lstStyle/>
        <a:p>
          <a:endParaRPr lang="en-US"/>
        </a:p>
      </dgm:t>
    </dgm:pt>
    <dgm:pt modelId="{3299ED4C-9C20-461D-8DB6-05DB22D2D68C}" type="sibTrans" cxnId="{17917E35-0EC6-4A80-BA21-605250366BFC}">
      <dgm:prSet/>
      <dgm:spPr/>
      <dgm:t>
        <a:bodyPr/>
        <a:lstStyle/>
        <a:p>
          <a:endParaRPr lang="en-US"/>
        </a:p>
      </dgm:t>
    </dgm:pt>
    <dgm:pt modelId="{A5D540EF-6B79-4039-95D1-6937F68FB385}">
      <dgm:prSet phldrT="[Text]" custT="1"/>
      <dgm:spPr/>
      <dgm:t>
        <a:bodyPr/>
        <a:lstStyle/>
        <a:p>
          <a:r>
            <a:rPr lang="en-US" sz="1600" dirty="0" smtClean="0"/>
            <a:t>Linear Models</a:t>
          </a:r>
          <a:endParaRPr lang="en-US" sz="1600" dirty="0"/>
        </a:p>
      </dgm:t>
    </dgm:pt>
    <dgm:pt modelId="{8FD0E55B-B15F-42B3-B4A6-0A038270A8DB}" type="parTrans" cxnId="{12B917E7-9643-4078-874E-C5A857BC3910}">
      <dgm:prSet/>
      <dgm:spPr/>
      <dgm:t>
        <a:bodyPr/>
        <a:lstStyle/>
        <a:p>
          <a:endParaRPr lang="en-US"/>
        </a:p>
      </dgm:t>
    </dgm:pt>
    <dgm:pt modelId="{B4203CB2-F7EF-4E99-AFC9-2EBE43696AA5}" type="sibTrans" cxnId="{12B917E7-9643-4078-874E-C5A857BC3910}">
      <dgm:prSet/>
      <dgm:spPr/>
      <dgm:t>
        <a:bodyPr/>
        <a:lstStyle/>
        <a:p>
          <a:endParaRPr lang="en-US"/>
        </a:p>
      </dgm:t>
    </dgm:pt>
    <dgm:pt modelId="{3B758950-6FC3-4B35-98E3-CBC5EA89EF14}">
      <dgm:prSet phldrT="[Text]" custT="1"/>
      <dgm:spPr/>
      <dgm:t>
        <a:bodyPr/>
        <a:lstStyle/>
        <a:p>
          <a:r>
            <a:rPr lang="en-US" sz="1600" dirty="0" smtClean="0"/>
            <a:t>K-Nearest Neighbors</a:t>
          </a:r>
          <a:endParaRPr lang="en-US" sz="1600" dirty="0"/>
        </a:p>
      </dgm:t>
    </dgm:pt>
    <dgm:pt modelId="{0E05D56A-17DC-4A67-802A-FFB407E1BAA7}" type="parTrans" cxnId="{272E3710-C90F-4AA5-95D1-050AA1163F22}">
      <dgm:prSet/>
      <dgm:spPr/>
      <dgm:t>
        <a:bodyPr/>
        <a:lstStyle/>
        <a:p>
          <a:endParaRPr lang="en-US"/>
        </a:p>
      </dgm:t>
    </dgm:pt>
    <dgm:pt modelId="{A18EAA6A-B5F9-44DE-B222-724057E2F7EF}" type="sibTrans" cxnId="{272E3710-C90F-4AA5-95D1-050AA1163F22}">
      <dgm:prSet/>
      <dgm:spPr/>
      <dgm:t>
        <a:bodyPr/>
        <a:lstStyle/>
        <a:p>
          <a:endParaRPr lang="en-US"/>
        </a:p>
      </dgm:t>
    </dgm:pt>
    <dgm:pt modelId="{13AC6E7D-B6A3-4EE9-A799-D9DFB2228B74}">
      <dgm:prSet phldrT="[Text]" custT="1"/>
      <dgm:spPr/>
      <dgm:t>
        <a:bodyPr/>
        <a:lstStyle/>
        <a:p>
          <a:r>
            <a:rPr lang="en-US" sz="1600" dirty="0" smtClean="0"/>
            <a:t>Markov Chains</a:t>
          </a:r>
          <a:endParaRPr lang="en-US" sz="1600" dirty="0"/>
        </a:p>
      </dgm:t>
    </dgm:pt>
    <dgm:pt modelId="{6DEC63CF-8402-49FC-AF55-73F2035A9F8B}" type="parTrans" cxnId="{1C367156-D462-472F-AAF2-3B7629B3FDC4}">
      <dgm:prSet/>
      <dgm:spPr/>
      <dgm:t>
        <a:bodyPr/>
        <a:lstStyle/>
        <a:p>
          <a:endParaRPr lang="en-US"/>
        </a:p>
      </dgm:t>
    </dgm:pt>
    <dgm:pt modelId="{DF48B5C5-BB97-47AF-B078-BC6FC75DCE4E}" type="sibTrans" cxnId="{1C367156-D462-472F-AAF2-3B7629B3FDC4}">
      <dgm:prSet/>
      <dgm:spPr/>
      <dgm:t>
        <a:bodyPr/>
        <a:lstStyle/>
        <a:p>
          <a:endParaRPr lang="en-US"/>
        </a:p>
      </dgm:t>
    </dgm:pt>
    <dgm:pt modelId="{46EF7084-9324-42DE-8CAF-E85AC3306F73}">
      <dgm:prSet phldrT="[Text]" custT="1"/>
      <dgm:spPr/>
      <dgm:t>
        <a:bodyPr/>
        <a:lstStyle/>
        <a:p>
          <a:r>
            <a:rPr lang="en-US" sz="1600" dirty="0" smtClean="0"/>
            <a:t>Graphical Models (Bayes Nets)</a:t>
          </a:r>
          <a:endParaRPr lang="en-US" sz="1600" dirty="0"/>
        </a:p>
      </dgm:t>
    </dgm:pt>
    <dgm:pt modelId="{9B6A7041-7847-43EA-8126-9923D8DC931A}" type="parTrans" cxnId="{B2B0A7D6-3E88-440C-B6D0-B09741E6FEB9}">
      <dgm:prSet/>
      <dgm:spPr/>
      <dgm:t>
        <a:bodyPr/>
        <a:lstStyle/>
        <a:p>
          <a:endParaRPr lang="en-US"/>
        </a:p>
      </dgm:t>
    </dgm:pt>
    <dgm:pt modelId="{A631D6F0-9B0F-41AD-B25E-6591FFAA65F9}" type="sibTrans" cxnId="{B2B0A7D6-3E88-440C-B6D0-B09741E6FEB9}">
      <dgm:prSet/>
      <dgm:spPr/>
      <dgm:t>
        <a:bodyPr/>
        <a:lstStyle/>
        <a:p>
          <a:endParaRPr lang="en-US"/>
        </a:p>
      </dgm:t>
    </dgm:pt>
    <dgm:pt modelId="{1E226079-A66A-45A4-B885-A965824EF111}">
      <dgm:prSet phldrT="[Text]" custT="1"/>
      <dgm:spPr/>
      <dgm:t>
        <a:bodyPr/>
        <a:lstStyle/>
        <a:p>
          <a:r>
            <a:rPr lang="en-US" sz="1600" dirty="0" smtClean="0"/>
            <a:t>Decision Tree (Large)</a:t>
          </a:r>
          <a:endParaRPr lang="en-US" sz="1600" dirty="0"/>
        </a:p>
      </dgm:t>
    </dgm:pt>
    <dgm:pt modelId="{92819D5F-8AEA-4E31-BA2A-79981EF38436}" type="parTrans" cxnId="{BC8A8037-374F-47EE-8672-601BA83DBB56}">
      <dgm:prSet/>
      <dgm:spPr/>
      <dgm:t>
        <a:bodyPr/>
        <a:lstStyle/>
        <a:p>
          <a:endParaRPr lang="en-US"/>
        </a:p>
      </dgm:t>
    </dgm:pt>
    <dgm:pt modelId="{910C828D-B61B-446E-8EE2-FE2844D7764A}" type="sibTrans" cxnId="{BC8A8037-374F-47EE-8672-601BA83DBB56}">
      <dgm:prSet/>
      <dgm:spPr/>
      <dgm:t>
        <a:bodyPr/>
        <a:lstStyle/>
        <a:p>
          <a:endParaRPr lang="en-US"/>
        </a:p>
      </dgm:t>
    </dgm:pt>
    <dgm:pt modelId="{AB2D55A7-6216-4164-99C0-3666DE6F6938}">
      <dgm:prSet phldrT="[Text]" custT="1"/>
      <dgm:spPr/>
      <dgm:t>
        <a:bodyPr/>
        <a:lstStyle/>
        <a:p>
          <a:r>
            <a:rPr lang="en-US" sz="1600" dirty="0" smtClean="0"/>
            <a:t>Gradient Boosting Machines</a:t>
          </a:r>
          <a:endParaRPr lang="en-US" sz="1600" dirty="0"/>
        </a:p>
      </dgm:t>
    </dgm:pt>
    <dgm:pt modelId="{EBEE3811-C420-4256-A917-C666F7E40C9C}" type="parTrans" cxnId="{05C53B22-FC36-4613-9A80-1E03B5DAA63C}">
      <dgm:prSet/>
      <dgm:spPr/>
      <dgm:t>
        <a:bodyPr/>
        <a:lstStyle/>
        <a:p>
          <a:endParaRPr lang="en-US"/>
        </a:p>
      </dgm:t>
    </dgm:pt>
    <dgm:pt modelId="{B4A43658-F4A3-45BD-A283-95A808DDC4F0}" type="sibTrans" cxnId="{05C53B22-FC36-4613-9A80-1E03B5DAA63C}">
      <dgm:prSet/>
      <dgm:spPr/>
      <dgm:t>
        <a:bodyPr/>
        <a:lstStyle/>
        <a:p>
          <a:endParaRPr lang="en-US"/>
        </a:p>
      </dgm:t>
    </dgm:pt>
    <dgm:pt modelId="{5867999B-F5C6-4226-858A-CDA544FABDCF}">
      <dgm:prSet phldrT="[Text]" custT="1"/>
      <dgm:spPr/>
      <dgm:t>
        <a:bodyPr/>
        <a:lstStyle/>
        <a:p>
          <a:r>
            <a:rPr lang="en-US" sz="1600" dirty="0" smtClean="0"/>
            <a:t>Decision Rules</a:t>
          </a:r>
          <a:endParaRPr lang="en-US" sz="1600" dirty="0"/>
        </a:p>
      </dgm:t>
    </dgm:pt>
    <dgm:pt modelId="{994756C9-2B55-4AF0-8489-A927A3FD85FB}" type="parTrans" cxnId="{F58D86CC-D485-40EA-AC43-66B9D74B882D}">
      <dgm:prSet/>
      <dgm:spPr/>
      <dgm:t>
        <a:bodyPr/>
        <a:lstStyle/>
        <a:p>
          <a:endParaRPr lang="en-US"/>
        </a:p>
      </dgm:t>
    </dgm:pt>
    <dgm:pt modelId="{08F7D0EC-EDE1-442C-B198-41ED57F84CDE}" type="sibTrans" cxnId="{F58D86CC-D485-40EA-AC43-66B9D74B882D}">
      <dgm:prSet/>
      <dgm:spPr/>
      <dgm:t>
        <a:bodyPr/>
        <a:lstStyle/>
        <a:p>
          <a:endParaRPr lang="en-US"/>
        </a:p>
      </dgm:t>
    </dgm:pt>
    <dgm:pt modelId="{8C45CBAD-ECC7-4436-917A-C266B0E3B8A0}" type="pres">
      <dgm:prSet presAssocID="{1B1FBCE3-AD84-4F07-AD45-A59FCEBCA480}" presName="linearFlow" presStyleCnt="0">
        <dgm:presLayoutVars>
          <dgm:dir/>
          <dgm:animLvl val="lvl"/>
          <dgm:resizeHandles val="exact"/>
        </dgm:presLayoutVars>
      </dgm:prSet>
      <dgm:spPr/>
    </dgm:pt>
    <dgm:pt modelId="{437A40D8-3A5C-448D-918A-4C85F20F1AF8}" type="pres">
      <dgm:prSet presAssocID="{18F9E706-CE6E-4816-9043-6885F8C9A254}" presName="composite" presStyleCnt="0"/>
      <dgm:spPr/>
    </dgm:pt>
    <dgm:pt modelId="{9E0BB696-4F44-4554-BD38-61E41221F694}" type="pres">
      <dgm:prSet presAssocID="{18F9E706-CE6E-4816-9043-6885F8C9A254}" presName="parentText" presStyleLbl="alignNode1" presStyleIdx="0" presStyleCnt="4">
        <dgm:presLayoutVars>
          <dgm:chMax val="1"/>
          <dgm:bulletEnabled val="1"/>
        </dgm:presLayoutVars>
      </dgm:prSet>
      <dgm:spPr/>
      <dgm:t>
        <a:bodyPr/>
        <a:lstStyle/>
        <a:p>
          <a:endParaRPr lang="en-US"/>
        </a:p>
      </dgm:t>
    </dgm:pt>
    <dgm:pt modelId="{B2F929FF-F563-4494-8F15-E061B812B9D3}" type="pres">
      <dgm:prSet presAssocID="{18F9E706-CE6E-4816-9043-6885F8C9A254}" presName="descendantText" presStyleLbl="alignAcc1" presStyleIdx="0" presStyleCnt="4" custScaleY="132044">
        <dgm:presLayoutVars>
          <dgm:bulletEnabled val="1"/>
        </dgm:presLayoutVars>
      </dgm:prSet>
      <dgm:spPr/>
      <dgm:t>
        <a:bodyPr/>
        <a:lstStyle/>
        <a:p>
          <a:endParaRPr lang="en-US"/>
        </a:p>
      </dgm:t>
    </dgm:pt>
    <dgm:pt modelId="{7909E413-C951-4D73-A11A-90E7DFC0F436}" type="pres">
      <dgm:prSet presAssocID="{176D4C0D-4E60-433A-AEBF-2C542F891C2A}" presName="sp" presStyleCnt="0"/>
      <dgm:spPr/>
    </dgm:pt>
    <dgm:pt modelId="{6598BA48-477A-49F4-8D5E-24601001CDA2}" type="pres">
      <dgm:prSet presAssocID="{B5B9F677-DB66-4D9E-BB2E-514DA5E13DA8}" presName="composite" presStyleCnt="0"/>
      <dgm:spPr/>
    </dgm:pt>
    <dgm:pt modelId="{91C8E998-8C73-4976-A181-36C5366CF1F9}" type="pres">
      <dgm:prSet presAssocID="{B5B9F677-DB66-4D9E-BB2E-514DA5E13DA8}" presName="parentText" presStyleLbl="alignNode1" presStyleIdx="1" presStyleCnt="4">
        <dgm:presLayoutVars>
          <dgm:chMax val="1"/>
          <dgm:bulletEnabled val="1"/>
        </dgm:presLayoutVars>
      </dgm:prSet>
      <dgm:spPr/>
    </dgm:pt>
    <dgm:pt modelId="{E528CE72-376D-4FDF-B40E-8A651B3DE279}" type="pres">
      <dgm:prSet presAssocID="{B5B9F677-DB66-4D9E-BB2E-514DA5E13DA8}" presName="descendantText" presStyleLbl="alignAcc1" presStyleIdx="1" presStyleCnt="4">
        <dgm:presLayoutVars>
          <dgm:bulletEnabled val="1"/>
        </dgm:presLayoutVars>
      </dgm:prSet>
      <dgm:spPr/>
      <dgm:t>
        <a:bodyPr/>
        <a:lstStyle/>
        <a:p>
          <a:endParaRPr lang="en-US"/>
        </a:p>
      </dgm:t>
    </dgm:pt>
    <dgm:pt modelId="{B9B9F7D5-4233-4BCE-AFF9-4C960695FDF5}" type="pres">
      <dgm:prSet presAssocID="{9AC670E6-38E4-47BB-8F58-6122FA026DFE}" presName="sp" presStyleCnt="0"/>
      <dgm:spPr/>
    </dgm:pt>
    <dgm:pt modelId="{1B1BE2E1-0EAC-49C8-A89E-6A1D7BF27800}" type="pres">
      <dgm:prSet presAssocID="{F39EE3B6-384E-434C-B0F6-4A0509714A82}" presName="composite" presStyleCnt="0"/>
      <dgm:spPr/>
    </dgm:pt>
    <dgm:pt modelId="{3B6086BC-7E09-457C-882E-D8AA8E8EB97C}" type="pres">
      <dgm:prSet presAssocID="{F39EE3B6-384E-434C-B0F6-4A0509714A82}" presName="parentText" presStyleLbl="alignNode1" presStyleIdx="2" presStyleCnt="4">
        <dgm:presLayoutVars>
          <dgm:chMax val="1"/>
          <dgm:bulletEnabled val="1"/>
        </dgm:presLayoutVars>
      </dgm:prSet>
      <dgm:spPr/>
      <dgm:t>
        <a:bodyPr/>
        <a:lstStyle/>
        <a:p>
          <a:endParaRPr lang="en-US"/>
        </a:p>
      </dgm:t>
    </dgm:pt>
    <dgm:pt modelId="{4A81DE84-73C1-4252-A8F8-C3B10D7CF41C}" type="pres">
      <dgm:prSet presAssocID="{F39EE3B6-384E-434C-B0F6-4A0509714A82}" presName="descendantText" presStyleLbl="alignAcc1" presStyleIdx="2" presStyleCnt="4">
        <dgm:presLayoutVars>
          <dgm:bulletEnabled val="1"/>
        </dgm:presLayoutVars>
      </dgm:prSet>
      <dgm:spPr/>
      <dgm:t>
        <a:bodyPr/>
        <a:lstStyle/>
        <a:p>
          <a:endParaRPr lang="en-US"/>
        </a:p>
      </dgm:t>
    </dgm:pt>
    <dgm:pt modelId="{85B08DED-6941-4947-90D2-4143B10D933F}" type="pres">
      <dgm:prSet presAssocID="{529A0285-00EA-4C84-84DD-E3539993C2EE}" presName="sp" presStyleCnt="0"/>
      <dgm:spPr/>
    </dgm:pt>
    <dgm:pt modelId="{94A0687B-4514-4B41-A93E-204893F6AD97}" type="pres">
      <dgm:prSet presAssocID="{F61EDE1A-0855-4AB9-B270-6B5E8BD87580}" presName="composite" presStyleCnt="0"/>
      <dgm:spPr/>
    </dgm:pt>
    <dgm:pt modelId="{36D62875-277F-47DC-BB81-79E8EB286B00}" type="pres">
      <dgm:prSet presAssocID="{F61EDE1A-0855-4AB9-B270-6B5E8BD87580}" presName="parentText" presStyleLbl="alignNode1" presStyleIdx="3" presStyleCnt="4">
        <dgm:presLayoutVars>
          <dgm:chMax val="1"/>
          <dgm:bulletEnabled val="1"/>
        </dgm:presLayoutVars>
      </dgm:prSet>
      <dgm:spPr/>
      <dgm:t>
        <a:bodyPr/>
        <a:lstStyle/>
        <a:p>
          <a:endParaRPr lang="en-US"/>
        </a:p>
      </dgm:t>
    </dgm:pt>
    <dgm:pt modelId="{DF1AEADF-D7D6-4786-88E1-0C2E512375FE}" type="pres">
      <dgm:prSet presAssocID="{F61EDE1A-0855-4AB9-B270-6B5E8BD87580}" presName="descendantText" presStyleLbl="alignAcc1" presStyleIdx="3" presStyleCnt="4">
        <dgm:presLayoutVars>
          <dgm:bulletEnabled val="1"/>
        </dgm:presLayoutVars>
      </dgm:prSet>
      <dgm:spPr/>
      <dgm:t>
        <a:bodyPr/>
        <a:lstStyle/>
        <a:p>
          <a:endParaRPr lang="en-US"/>
        </a:p>
      </dgm:t>
    </dgm:pt>
  </dgm:ptLst>
  <dgm:cxnLst>
    <dgm:cxn modelId="{B2B0A7D6-3E88-440C-B6D0-B09741E6FEB9}" srcId="{B5B9F677-DB66-4D9E-BB2E-514DA5E13DA8}" destId="{46EF7084-9324-42DE-8CAF-E85AC3306F73}" srcOrd="1" destOrd="0" parTransId="{9B6A7041-7847-43EA-8126-9923D8DC931A}" sibTransId="{A631D6F0-9B0F-41AD-B25E-6591FFAA65F9}"/>
    <dgm:cxn modelId="{52A679C5-90AB-4131-A389-D800B0E6AEB3}" srcId="{1B1FBCE3-AD84-4F07-AD45-A59FCEBCA480}" destId="{18F9E706-CE6E-4816-9043-6885F8C9A254}" srcOrd="0" destOrd="0" parTransId="{9265CD45-6040-47A3-860D-C40CB3A41297}" sibTransId="{176D4C0D-4E60-433A-AEBF-2C542F891C2A}"/>
    <dgm:cxn modelId="{40BB8987-1CEB-4C94-87B1-D27283E240C2}" type="presOf" srcId="{1B1FBCE3-AD84-4F07-AD45-A59FCEBCA480}" destId="{8C45CBAD-ECC7-4436-917A-C266B0E3B8A0}" srcOrd="0" destOrd="0" presId="urn:microsoft.com/office/officeart/2005/8/layout/chevron2"/>
    <dgm:cxn modelId="{E13507C7-7D4D-4EA1-912E-582E3B3D413D}" type="presOf" srcId="{503B1155-21B2-4306-BF5E-8C077E9D268E}" destId="{4A81DE84-73C1-4252-A8F8-C3B10D7CF41C}" srcOrd="0" destOrd="1" presId="urn:microsoft.com/office/officeart/2005/8/layout/chevron2"/>
    <dgm:cxn modelId="{B1C9B447-857F-429B-B625-2D72C6257257}" type="presOf" srcId="{A5D540EF-6B79-4039-95D1-6937F68FB385}" destId="{B2F929FF-F563-4494-8F15-E061B812B9D3}" srcOrd="0" destOrd="2" presId="urn:microsoft.com/office/officeart/2005/8/layout/chevron2"/>
    <dgm:cxn modelId="{B1B9F3FA-1C5C-4FE6-A53F-7FD49D80BED7}" type="presOf" srcId="{3B758950-6FC3-4B35-98E3-CBC5EA89EF14}" destId="{B2F929FF-F563-4494-8F15-E061B812B9D3}" srcOrd="0" destOrd="3" presId="urn:microsoft.com/office/officeart/2005/8/layout/chevron2"/>
    <dgm:cxn modelId="{0D00BA83-BEA7-47EB-BD70-6E8D182F86B0}" srcId="{1B1FBCE3-AD84-4F07-AD45-A59FCEBCA480}" destId="{F39EE3B6-384E-434C-B0F6-4A0509714A82}" srcOrd="2" destOrd="0" parTransId="{64BC11B2-6D57-4CA1-9A12-FDCEE36798D1}" sibTransId="{529A0285-00EA-4C84-84DD-E3539993C2EE}"/>
    <dgm:cxn modelId="{F58D86CC-D485-40EA-AC43-66B9D74B882D}" srcId="{18F9E706-CE6E-4816-9043-6885F8C9A254}" destId="{5867999B-F5C6-4226-858A-CDA544FABDCF}" srcOrd="1" destOrd="0" parTransId="{994756C9-2B55-4AF0-8489-A927A3FD85FB}" sibTransId="{08F7D0EC-EDE1-442C-B198-41ED57F84CDE}"/>
    <dgm:cxn modelId="{F206FA38-D44D-4C03-A335-BD720561DA0C}" srcId="{F39EE3B6-384E-434C-B0F6-4A0509714A82}" destId="{0D8B8595-DE68-4A06-90CC-FEB51E3016D5}" srcOrd="0" destOrd="0" parTransId="{BF77D9FA-41A9-443A-8966-C1308620E0C4}" sibTransId="{2FA93355-511A-4783-A35C-B142DD53E1D8}"/>
    <dgm:cxn modelId="{6C9F17A2-BD75-4393-B06A-B6A53EC31E2C}" srcId="{1B1FBCE3-AD84-4F07-AD45-A59FCEBCA480}" destId="{F61EDE1A-0855-4AB9-B270-6B5E8BD87580}" srcOrd="3" destOrd="0" parTransId="{54FF92DA-6FC4-44F7-8F86-5CF5A6E5D65E}" sibTransId="{19C8EF61-657A-4AF5-856C-FC513E9EC2C6}"/>
    <dgm:cxn modelId="{B4C1B373-0491-4BDF-BE7C-F3B459C2BB72}" srcId="{F61EDE1A-0855-4AB9-B270-6B5E8BD87580}" destId="{E59FEFF6-7AE7-49D9-BD28-56275C10726A}" srcOrd="0" destOrd="0" parTransId="{7E9F9F0E-E464-4462-B8C1-C422204AC83E}" sibTransId="{78686FE6-4B6F-430D-AE13-14E2D5F8059F}"/>
    <dgm:cxn modelId="{A4B8D87B-8995-4744-9841-6DDE4011C863}" type="presOf" srcId="{AED6B24F-272F-4DD8-B0CA-FA60AC245F72}" destId="{DF1AEADF-D7D6-4786-88E1-0C2E512375FE}" srcOrd="0" destOrd="2" presId="urn:microsoft.com/office/officeart/2005/8/layout/chevron2"/>
    <dgm:cxn modelId="{5D75C287-96AA-476A-966F-BD646B26522C}" srcId="{F39EE3B6-384E-434C-B0F6-4A0509714A82}" destId="{503B1155-21B2-4306-BF5E-8C077E9D268E}" srcOrd="1" destOrd="0" parTransId="{24796956-9E4C-47CB-8190-078C07FE2B9D}" sibTransId="{7A0C0AFA-0752-4A3C-822C-48B4F435F07D}"/>
    <dgm:cxn modelId="{272E3710-C90F-4AA5-95D1-050AA1163F22}" srcId="{18F9E706-CE6E-4816-9043-6885F8C9A254}" destId="{3B758950-6FC3-4B35-98E3-CBC5EA89EF14}" srcOrd="3" destOrd="0" parTransId="{0E05D56A-17DC-4A67-802A-FFB407E1BAA7}" sibTransId="{A18EAA6A-B5F9-44DE-B222-724057E2F7EF}"/>
    <dgm:cxn modelId="{3D61737E-1C9F-4CF7-AE51-37B9361F6119}" type="presOf" srcId="{B5B9F677-DB66-4D9E-BB2E-514DA5E13DA8}" destId="{91C8E998-8C73-4976-A181-36C5366CF1F9}" srcOrd="0" destOrd="0" presId="urn:microsoft.com/office/officeart/2005/8/layout/chevron2"/>
    <dgm:cxn modelId="{3A2D5A28-BD9F-41E6-9E8D-611DF4DD1023}" type="presOf" srcId="{5867999B-F5C6-4226-858A-CDA544FABDCF}" destId="{B2F929FF-F563-4494-8F15-E061B812B9D3}" srcOrd="0" destOrd="1" presId="urn:microsoft.com/office/officeart/2005/8/layout/chevron2"/>
    <dgm:cxn modelId="{C5F8A9B9-3142-43AD-90AA-F7A31E5D3586}" srcId="{18F9E706-CE6E-4816-9043-6885F8C9A254}" destId="{91CEA319-B2FB-4CD7-A342-2012EAA8D208}" srcOrd="0" destOrd="0" parTransId="{A404ECFB-194D-4238-8783-FB6EDB0AB680}" sibTransId="{A670A61D-67D3-4DB5-A698-0B0CE6B70FA8}"/>
    <dgm:cxn modelId="{6A5F18A1-9C44-469F-9051-5283A953A8AE}" type="presOf" srcId="{13AC6E7D-B6A3-4EE9-A799-D9DFB2228B74}" destId="{E528CE72-376D-4FDF-B40E-8A651B3DE279}" srcOrd="0" destOrd="0" presId="urn:microsoft.com/office/officeart/2005/8/layout/chevron2"/>
    <dgm:cxn modelId="{7513F107-B1EA-4AA1-867C-FC1143278707}" type="presOf" srcId="{18F9E706-CE6E-4816-9043-6885F8C9A254}" destId="{9E0BB696-4F44-4554-BD38-61E41221F694}" srcOrd="0" destOrd="0" presId="urn:microsoft.com/office/officeart/2005/8/layout/chevron2"/>
    <dgm:cxn modelId="{0E671926-91A3-471C-A6E1-A1598DD66F99}" type="presOf" srcId="{1E226079-A66A-45A4-B885-A965824EF111}" destId="{E528CE72-376D-4FDF-B40E-8A651B3DE279}" srcOrd="0" destOrd="2" presId="urn:microsoft.com/office/officeart/2005/8/layout/chevron2"/>
    <dgm:cxn modelId="{B4747B94-199A-4848-9138-F39A25CB7A58}" type="presOf" srcId="{0D8B8595-DE68-4A06-90CC-FEB51E3016D5}" destId="{4A81DE84-73C1-4252-A8F8-C3B10D7CF41C}" srcOrd="0" destOrd="0" presId="urn:microsoft.com/office/officeart/2005/8/layout/chevron2"/>
    <dgm:cxn modelId="{05E984C0-3696-48AD-8BAF-43BF3000732D}" type="presOf" srcId="{E59FEFF6-7AE7-49D9-BD28-56275C10726A}" destId="{DF1AEADF-D7D6-4786-88E1-0C2E512375FE}" srcOrd="0" destOrd="0" presId="urn:microsoft.com/office/officeart/2005/8/layout/chevron2"/>
    <dgm:cxn modelId="{05C53B22-FC36-4613-9A80-1E03B5DAA63C}" srcId="{F61EDE1A-0855-4AB9-B270-6B5E8BD87580}" destId="{AB2D55A7-6216-4164-99C0-3666DE6F6938}" srcOrd="1" destOrd="0" parTransId="{EBEE3811-C420-4256-A917-C666F7E40C9C}" sibTransId="{B4A43658-F4A3-45BD-A283-95A808DDC4F0}"/>
    <dgm:cxn modelId="{7ED513E7-CB50-4376-9A1B-36E2083EA944}" type="presOf" srcId="{F61EDE1A-0855-4AB9-B270-6B5E8BD87580}" destId="{36D62875-277F-47DC-BB81-79E8EB286B00}" srcOrd="0" destOrd="0" presId="urn:microsoft.com/office/officeart/2005/8/layout/chevron2"/>
    <dgm:cxn modelId="{12B917E7-9643-4078-874E-C5A857BC3910}" srcId="{18F9E706-CE6E-4816-9043-6885F8C9A254}" destId="{A5D540EF-6B79-4039-95D1-6937F68FB385}" srcOrd="2" destOrd="0" parTransId="{8FD0E55B-B15F-42B3-B4A6-0A038270A8DB}" sibTransId="{B4203CB2-F7EF-4E99-AFC9-2EBE43696AA5}"/>
    <dgm:cxn modelId="{BC8A8037-374F-47EE-8672-601BA83DBB56}" srcId="{B5B9F677-DB66-4D9E-BB2E-514DA5E13DA8}" destId="{1E226079-A66A-45A4-B885-A965824EF111}" srcOrd="2" destOrd="0" parTransId="{92819D5F-8AEA-4E31-BA2A-79981EF38436}" sibTransId="{910C828D-B61B-446E-8EE2-FE2844D7764A}"/>
    <dgm:cxn modelId="{B9F21B90-8F4B-443F-8C38-FFB9202DBC13}" type="presOf" srcId="{AB2D55A7-6216-4164-99C0-3666DE6F6938}" destId="{DF1AEADF-D7D6-4786-88E1-0C2E512375FE}" srcOrd="0" destOrd="1" presId="urn:microsoft.com/office/officeart/2005/8/layout/chevron2"/>
    <dgm:cxn modelId="{B214BF3C-0802-400C-ABD2-2A71CEAAFB25}" type="presOf" srcId="{91CEA319-B2FB-4CD7-A342-2012EAA8D208}" destId="{B2F929FF-F563-4494-8F15-E061B812B9D3}" srcOrd="0" destOrd="0" presId="urn:microsoft.com/office/officeart/2005/8/layout/chevron2"/>
    <dgm:cxn modelId="{1C367156-D462-472F-AAF2-3B7629B3FDC4}" srcId="{B5B9F677-DB66-4D9E-BB2E-514DA5E13DA8}" destId="{13AC6E7D-B6A3-4EE9-A799-D9DFB2228B74}" srcOrd="0" destOrd="0" parTransId="{6DEC63CF-8402-49FC-AF55-73F2035A9F8B}" sibTransId="{DF48B5C5-BB97-47AF-B078-BC6FC75DCE4E}"/>
    <dgm:cxn modelId="{306FA92B-F159-4D9C-8683-AF116882E1F3}" srcId="{1B1FBCE3-AD84-4F07-AD45-A59FCEBCA480}" destId="{B5B9F677-DB66-4D9E-BB2E-514DA5E13DA8}" srcOrd="1" destOrd="0" parTransId="{3CBBA6F5-37ED-4B35-ACB4-C60DA452977F}" sibTransId="{9AC670E6-38E4-47BB-8F58-6122FA026DFE}"/>
    <dgm:cxn modelId="{6610AD97-F4C0-4B96-9EB0-E91BE3708431}" type="presOf" srcId="{F39EE3B6-384E-434C-B0F6-4A0509714A82}" destId="{3B6086BC-7E09-457C-882E-D8AA8E8EB97C}" srcOrd="0" destOrd="0" presId="urn:microsoft.com/office/officeart/2005/8/layout/chevron2"/>
    <dgm:cxn modelId="{1AA77EA7-89CE-4A1F-AC13-9DC3F2C153E8}" type="presOf" srcId="{46EF7084-9324-42DE-8CAF-E85AC3306F73}" destId="{E528CE72-376D-4FDF-B40E-8A651B3DE279}" srcOrd="0" destOrd="1" presId="urn:microsoft.com/office/officeart/2005/8/layout/chevron2"/>
    <dgm:cxn modelId="{17917E35-0EC6-4A80-BA21-605250366BFC}" srcId="{F61EDE1A-0855-4AB9-B270-6B5E8BD87580}" destId="{AED6B24F-272F-4DD8-B0CA-FA60AC245F72}" srcOrd="2" destOrd="0" parTransId="{39F5450A-C904-4886-902F-01AB5552A683}" sibTransId="{3299ED4C-9C20-461D-8DB6-05DB22D2D68C}"/>
    <dgm:cxn modelId="{5F0F4058-79F5-4DA2-A710-860FE293E39B}" type="presParOf" srcId="{8C45CBAD-ECC7-4436-917A-C266B0E3B8A0}" destId="{437A40D8-3A5C-448D-918A-4C85F20F1AF8}" srcOrd="0" destOrd="0" presId="urn:microsoft.com/office/officeart/2005/8/layout/chevron2"/>
    <dgm:cxn modelId="{72389B7D-4397-49A6-899B-B79786A71E21}" type="presParOf" srcId="{437A40D8-3A5C-448D-918A-4C85F20F1AF8}" destId="{9E0BB696-4F44-4554-BD38-61E41221F694}" srcOrd="0" destOrd="0" presId="urn:microsoft.com/office/officeart/2005/8/layout/chevron2"/>
    <dgm:cxn modelId="{CAC712AC-7D80-40BB-9A2E-C3542BF5F787}" type="presParOf" srcId="{437A40D8-3A5C-448D-918A-4C85F20F1AF8}" destId="{B2F929FF-F563-4494-8F15-E061B812B9D3}" srcOrd="1" destOrd="0" presId="urn:microsoft.com/office/officeart/2005/8/layout/chevron2"/>
    <dgm:cxn modelId="{1C906E02-5730-43D5-9CA9-95B16B8E7407}" type="presParOf" srcId="{8C45CBAD-ECC7-4436-917A-C266B0E3B8A0}" destId="{7909E413-C951-4D73-A11A-90E7DFC0F436}" srcOrd="1" destOrd="0" presId="urn:microsoft.com/office/officeart/2005/8/layout/chevron2"/>
    <dgm:cxn modelId="{5885D4F0-7395-4777-98CD-3F90C758E330}" type="presParOf" srcId="{8C45CBAD-ECC7-4436-917A-C266B0E3B8A0}" destId="{6598BA48-477A-49F4-8D5E-24601001CDA2}" srcOrd="2" destOrd="0" presId="urn:microsoft.com/office/officeart/2005/8/layout/chevron2"/>
    <dgm:cxn modelId="{EDB9912D-DD2C-46D8-A06E-92F4A7B0D473}" type="presParOf" srcId="{6598BA48-477A-49F4-8D5E-24601001CDA2}" destId="{91C8E998-8C73-4976-A181-36C5366CF1F9}" srcOrd="0" destOrd="0" presId="urn:microsoft.com/office/officeart/2005/8/layout/chevron2"/>
    <dgm:cxn modelId="{5D7012CC-5C56-451C-8980-5F8672C18B08}" type="presParOf" srcId="{6598BA48-477A-49F4-8D5E-24601001CDA2}" destId="{E528CE72-376D-4FDF-B40E-8A651B3DE279}" srcOrd="1" destOrd="0" presId="urn:microsoft.com/office/officeart/2005/8/layout/chevron2"/>
    <dgm:cxn modelId="{2C944D4C-5E4F-4C2C-BCE1-D1767C99CFD0}" type="presParOf" srcId="{8C45CBAD-ECC7-4436-917A-C266B0E3B8A0}" destId="{B9B9F7D5-4233-4BCE-AFF9-4C960695FDF5}" srcOrd="3" destOrd="0" presId="urn:microsoft.com/office/officeart/2005/8/layout/chevron2"/>
    <dgm:cxn modelId="{3294F5F2-D086-4115-ADC8-2FE246D1C53D}" type="presParOf" srcId="{8C45CBAD-ECC7-4436-917A-C266B0E3B8A0}" destId="{1B1BE2E1-0EAC-49C8-A89E-6A1D7BF27800}" srcOrd="4" destOrd="0" presId="urn:microsoft.com/office/officeart/2005/8/layout/chevron2"/>
    <dgm:cxn modelId="{548D0A27-E812-45A5-B6E2-1333C420E60B}" type="presParOf" srcId="{1B1BE2E1-0EAC-49C8-A89E-6A1D7BF27800}" destId="{3B6086BC-7E09-457C-882E-D8AA8E8EB97C}" srcOrd="0" destOrd="0" presId="urn:microsoft.com/office/officeart/2005/8/layout/chevron2"/>
    <dgm:cxn modelId="{6FBF9AE4-3E94-4235-98FF-CF449F070910}" type="presParOf" srcId="{1B1BE2E1-0EAC-49C8-A89E-6A1D7BF27800}" destId="{4A81DE84-73C1-4252-A8F8-C3B10D7CF41C}" srcOrd="1" destOrd="0" presId="urn:microsoft.com/office/officeart/2005/8/layout/chevron2"/>
    <dgm:cxn modelId="{F6D324F7-86D6-4CB7-960A-FF8FDC596D2C}" type="presParOf" srcId="{8C45CBAD-ECC7-4436-917A-C266B0E3B8A0}" destId="{85B08DED-6941-4947-90D2-4143B10D933F}" srcOrd="5" destOrd="0" presId="urn:microsoft.com/office/officeart/2005/8/layout/chevron2"/>
    <dgm:cxn modelId="{9F117EC0-1393-4EA1-BCE5-4423F0D233E7}" type="presParOf" srcId="{8C45CBAD-ECC7-4436-917A-C266B0E3B8A0}" destId="{94A0687B-4514-4B41-A93E-204893F6AD97}" srcOrd="6" destOrd="0" presId="urn:microsoft.com/office/officeart/2005/8/layout/chevron2"/>
    <dgm:cxn modelId="{80DCC2C5-5EC7-4F4D-A600-8EF5E37E72AB}" type="presParOf" srcId="{94A0687B-4514-4B41-A93E-204893F6AD97}" destId="{36D62875-277F-47DC-BB81-79E8EB286B00}" srcOrd="0" destOrd="0" presId="urn:microsoft.com/office/officeart/2005/8/layout/chevron2"/>
    <dgm:cxn modelId="{CDFB7C9A-FADA-4DA8-9BC1-1BCE4561E9ED}" type="presParOf" srcId="{94A0687B-4514-4B41-A93E-204893F6AD97}" destId="{DF1AEADF-D7D6-4786-88E1-0C2E512375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BB696-4F44-4554-BD38-61E41221F694}">
      <dsp:nvSpPr>
        <dsp:cNvPr id="0" name=""/>
        <dsp:cNvSpPr/>
      </dsp:nvSpPr>
      <dsp:spPr>
        <a:xfrm rot="5400000">
          <a:off x="-196035" y="346849"/>
          <a:ext cx="1306906" cy="914834"/>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Transparent</a:t>
          </a:r>
          <a:endParaRPr lang="en-US" sz="1200" kern="1200" dirty="0"/>
        </a:p>
      </dsp:txBody>
      <dsp:txXfrm rot="-5400000">
        <a:off x="1" y="608230"/>
        <a:ext cx="914834" cy="392072"/>
      </dsp:txXfrm>
    </dsp:sp>
    <dsp:sp modelId="{B2F929FF-F563-4494-8F15-E061B812B9D3}">
      <dsp:nvSpPr>
        <dsp:cNvPr id="0" name=""/>
        <dsp:cNvSpPr/>
      </dsp:nvSpPr>
      <dsp:spPr>
        <a:xfrm rot="5400000">
          <a:off x="3207342" y="-2277799"/>
          <a:ext cx="1121699" cy="5706714"/>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Decision Tree (Small)</a:t>
          </a:r>
          <a:endParaRPr lang="en-US" sz="1600" kern="1200" dirty="0"/>
        </a:p>
        <a:p>
          <a:pPr marL="171450" lvl="1" indent="-171450" algn="l" defTabSz="711200">
            <a:lnSpc>
              <a:spcPct val="90000"/>
            </a:lnSpc>
            <a:spcBef>
              <a:spcPct val="0"/>
            </a:spcBef>
            <a:spcAft>
              <a:spcPct val="15000"/>
            </a:spcAft>
            <a:buChar char="••"/>
          </a:pPr>
          <a:r>
            <a:rPr lang="en-US" sz="1600" kern="1200" dirty="0" smtClean="0"/>
            <a:t>Decision Rules</a:t>
          </a:r>
          <a:endParaRPr lang="en-US" sz="1600" kern="1200" dirty="0"/>
        </a:p>
        <a:p>
          <a:pPr marL="171450" lvl="1" indent="-171450" algn="l" defTabSz="711200">
            <a:lnSpc>
              <a:spcPct val="90000"/>
            </a:lnSpc>
            <a:spcBef>
              <a:spcPct val="0"/>
            </a:spcBef>
            <a:spcAft>
              <a:spcPct val="15000"/>
            </a:spcAft>
            <a:buChar char="••"/>
          </a:pPr>
          <a:r>
            <a:rPr lang="en-US" sz="1600" kern="1200" dirty="0" smtClean="0"/>
            <a:t>Linear Models</a:t>
          </a:r>
          <a:endParaRPr lang="en-US" sz="1600" kern="1200" dirty="0"/>
        </a:p>
        <a:p>
          <a:pPr marL="171450" lvl="1" indent="-171450" algn="l" defTabSz="711200">
            <a:lnSpc>
              <a:spcPct val="90000"/>
            </a:lnSpc>
            <a:spcBef>
              <a:spcPct val="0"/>
            </a:spcBef>
            <a:spcAft>
              <a:spcPct val="15000"/>
            </a:spcAft>
            <a:buChar char="••"/>
          </a:pPr>
          <a:r>
            <a:rPr lang="en-US" sz="1600" kern="1200" dirty="0" smtClean="0"/>
            <a:t>K-Nearest Neighbors</a:t>
          </a:r>
          <a:endParaRPr lang="en-US" sz="1600" kern="1200" dirty="0"/>
        </a:p>
      </dsp:txBody>
      <dsp:txXfrm rot="-5400000">
        <a:off x="914835" y="69465"/>
        <a:ext cx="5651957" cy="1012185"/>
      </dsp:txXfrm>
    </dsp:sp>
    <dsp:sp modelId="{91C8E998-8C73-4976-A181-36C5366CF1F9}">
      <dsp:nvSpPr>
        <dsp:cNvPr id="0" name=""/>
        <dsp:cNvSpPr/>
      </dsp:nvSpPr>
      <dsp:spPr>
        <a:xfrm rot="5400000">
          <a:off x="-196035" y="1512910"/>
          <a:ext cx="1306906" cy="914834"/>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Murky</a:t>
          </a:r>
          <a:endParaRPr lang="en-US" sz="1200" kern="1200" dirty="0"/>
        </a:p>
      </dsp:txBody>
      <dsp:txXfrm rot="-5400000">
        <a:off x="1" y="1774291"/>
        <a:ext cx="914834" cy="392072"/>
      </dsp:txXfrm>
    </dsp:sp>
    <dsp:sp modelId="{E528CE72-376D-4FDF-B40E-8A651B3DE279}">
      <dsp:nvSpPr>
        <dsp:cNvPr id="0" name=""/>
        <dsp:cNvSpPr/>
      </dsp:nvSpPr>
      <dsp:spPr>
        <a:xfrm rot="5400000">
          <a:off x="3343447" y="-1111737"/>
          <a:ext cx="849489" cy="5706714"/>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Markov Chains</a:t>
          </a:r>
          <a:endParaRPr lang="en-US" sz="1600" kern="1200" dirty="0"/>
        </a:p>
        <a:p>
          <a:pPr marL="171450" lvl="1" indent="-171450" algn="l" defTabSz="711200">
            <a:lnSpc>
              <a:spcPct val="90000"/>
            </a:lnSpc>
            <a:spcBef>
              <a:spcPct val="0"/>
            </a:spcBef>
            <a:spcAft>
              <a:spcPct val="15000"/>
            </a:spcAft>
            <a:buChar char="••"/>
          </a:pPr>
          <a:r>
            <a:rPr lang="en-US" sz="1600" kern="1200" dirty="0" smtClean="0"/>
            <a:t>Graphical Models (Bayes Nets)</a:t>
          </a:r>
          <a:endParaRPr lang="en-US" sz="1600" kern="1200" dirty="0"/>
        </a:p>
        <a:p>
          <a:pPr marL="171450" lvl="1" indent="-171450" algn="l" defTabSz="711200">
            <a:lnSpc>
              <a:spcPct val="90000"/>
            </a:lnSpc>
            <a:spcBef>
              <a:spcPct val="0"/>
            </a:spcBef>
            <a:spcAft>
              <a:spcPct val="15000"/>
            </a:spcAft>
            <a:buChar char="••"/>
          </a:pPr>
          <a:r>
            <a:rPr lang="en-US" sz="1600" kern="1200" dirty="0" smtClean="0"/>
            <a:t>Decision Tree (Large)</a:t>
          </a:r>
          <a:endParaRPr lang="en-US" sz="1600" kern="1200" dirty="0"/>
        </a:p>
      </dsp:txBody>
      <dsp:txXfrm rot="-5400000">
        <a:off x="914835" y="1358344"/>
        <a:ext cx="5665245" cy="766551"/>
      </dsp:txXfrm>
    </dsp:sp>
    <dsp:sp modelId="{3B6086BC-7E09-457C-882E-D8AA8E8EB97C}">
      <dsp:nvSpPr>
        <dsp:cNvPr id="0" name=""/>
        <dsp:cNvSpPr/>
      </dsp:nvSpPr>
      <dsp:spPr>
        <a:xfrm rot="5400000">
          <a:off x="-196035" y="2678972"/>
          <a:ext cx="1306906" cy="914834"/>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Foggy</a:t>
          </a:r>
          <a:endParaRPr lang="en-US" sz="1200" kern="1200" dirty="0"/>
        </a:p>
      </dsp:txBody>
      <dsp:txXfrm rot="-5400000">
        <a:off x="1" y="2940353"/>
        <a:ext cx="914834" cy="392072"/>
      </dsp:txXfrm>
    </dsp:sp>
    <dsp:sp modelId="{4A81DE84-73C1-4252-A8F8-C3B10D7CF41C}">
      <dsp:nvSpPr>
        <dsp:cNvPr id="0" name=""/>
        <dsp:cNvSpPr/>
      </dsp:nvSpPr>
      <dsp:spPr>
        <a:xfrm rot="5400000">
          <a:off x="3343447" y="54324"/>
          <a:ext cx="849489" cy="5706714"/>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Support Vector Machines</a:t>
          </a:r>
          <a:endParaRPr lang="en-US" sz="1600" kern="1200" dirty="0"/>
        </a:p>
        <a:p>
          <a:pPr marL="171450" lvl="1" indent="-171450" algn="l" defTabSz="711200">
            <a:lnSpc>
              <a:spcPct val="90000"/>
            </a:lnSpc>
            <a:spcBef>
              <a:spcPct val="0"/>
            </a:spcBef>
            <a:spcAft>
              <a:spcPct val="15000"/>
            </a:spcAft>
            <a:buChar char="••"/>
          </a:pPr>
          <a:r>
            <a:rPr lang="en-US" sz="1600" kern="1200" dirty="0" smtClean="0"/>
            <a:t>Gaussian Processes</a:t>
          </a:r>
          <a:endParaRPr lang="en-US" sz="1600" kern="1200" dirty="0"/>
        </a:p>
      </dsp:txBody>
      <dsp:txXfrm rot="-5400000">
        <a:off x="914835" y="2524406"/>
        <a:ext cx="5665245" cy="766551"/>
      </dsp:txXfrm>
    </dsp:sp>
    <dsp:sp modelId="{36D62875-277F-47DC-BB81-79E8EB286B00}">
      <dsp:nvSpPr>
        <dsp:cNvPr id="0" name=""/>
        <dsp:cNvSpPr/>
      </dsp:nvSpPr>
      <dsp:spPr>
        <a:xfrm rot="5400000">
          <a:off x="-196035" y="3845034"/>
          <a:ext cx="1306906" cy="914834"/>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Black Box</a:t>
          </a:r>
          <a:endParaRPr lang="en-US" sz="1200" kern="1200" dirty="0"/>
        </a:p>
      </dsp:txBody>
      <dsp:txXfrm rot="-5400000">
        <a:off x="1" y="4106415"/>
        <a:ext cx="914834" cy="392072"/>
      </dsp:txXfrm>
    </dsp:sp>
    <dsp:sp modelId="{DF1AEADF-D7D6-4786-88E1-0C2E512375FE}">
      <dsp:nvSpPr>
        <dsp:cNvPr id="0" name=""/>
        <dsp:cNvSpPr/>
      </dsp:nvSpPr>
      <dsp:spPr>
        <a:xfrm rot="5400000">
          <a:off x="3343447" y="1220385"/>
          <a:ext cx="849489" cy="5706714"/>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Random Forest</a:t>
          </a:r>
          <a:endParaRPr lang="en-US" sz="1600" kern="1200" dirty="0"/>
        </a:p>
        <a:p>
          <a:pPr marL="171450" lvl="1" indent="-171450" algn="l" defTabSz="711200">
            <a:lnSpc>
              <a:spcPct val="90000"/>
            </a:lnSpc>
            <a:spcBef>
              <a:spcPct val="0"/>
            </a:spcBef>
            <a:spcAft>
              <a:spcPct val="15000"/>
            </a:spcAft>
            <a:buChar char="••"/>
          </a:pPr>
          <a:r>
            <a:rPr lang="en-US" sz="1600" kern="1200" dirty="0" smtClean="0"/>
            <a:t>Gradient Boosting Machines</a:t>
          </a:r>
          <a:endParaRPr lang="en-US" sz="1600" kern="1200" dirty="0"/>
        </a:p>
        <a:p>
          <a:pPr marL="171450" lvl="1" indent="-171450" algn="l" defTabSz="711200">
            <a:lnSpc>
              <a:spcPct val="90000"/>
            </a:lnSpc>
            <a:spcBef>
              <a:spcPct val="0"/>
            </a:spcBef>
            <a:spcAft>
              <a:spcPct val="15000"/>
            </a:spcAft>
            <a:buChar char="••"/>
          </a:pPr>
          <a:r>
            <a:rPr lang="en-US" sz="1600" kern="1200" dirty="0" smtClean="0"/>
            <a:t>Neural Networks</a:t>
          </a:r>
          <a:endParaRPr lang="en-US" sz="1600" kern="1200" dirty="0"/>
        </a:p>
      </dsp:txBody>
      <dsp:txXfrm rot="-5400000">
        <a:off x="914835" y="3690467"/>
        <a:ext cx="5665245" cy="76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D96875B-F6F3-43E3-A25F-0C421D021317}" type="datetimeFigureOut">
              <a:rPr lang="en-US" smtClean="0"/>
              <a:t>8/15/2018</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249864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96875B-F6F3-43E3-A25F-0C421D021317}"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226050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D96875B-F6F3-43E3-A25F-0C421D021317}" type="datetimeFigureOut">
              <a:rPr lang="en-US" smtClean="0"/>
              <a:t>8/15/2018</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2781771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D96875B-F6F3-43E3-A25F-0C421D021317}" type="datetimeFigureOut">
              <a:rPr lang="en-US" smtClean="0"/>
              <a:t>8/15/2018</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FB1076-00DF-460A-A79C-9352B169A23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2540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D96875B-F6F3-43E3-A25F-0C421D021317}" type="datetimeFigureOut">
              <a:rPr lang="en-US" smtClean="0"/>
              <a:t>8/15/2018</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125186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D96875B-F6F3-43E3-A25F-0C421D021317}" type="datetimeFigureOut">
              <a:rPr lang="en-US" smtClean="0"/>
              <a:t>8/15/2018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3342268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D96875B-F6F3-43E3-A25F-0C421D021317}" type="datetimeFigureOut">
              <a:rPr lang="en-US" smtClean="0"/>
              <a:t>8/15/2018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3370363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96875B-F6F3-43E3-A25F-0C421D021317}"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889977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D96875B-F6F3-43E3-A25F-0C421D021317}" type="datetimeFigureOut">
              <a:rPr lang="en-US" smtClean="0"/>
              <a:t>8/15/2018</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319863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96875B-F6F3-43E3-A25F-0C421D021317}"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3430033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D96875B-F6F3-43E3-A25F-0C421D021317}" type="datetimeFigureOut">
              <a:rPr lang="en-US" smtClean="0"/>
              <a:t>8/15/2018</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382190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D96875B-F6F3-43E3-A25F-0C421D021317}"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992264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96875B-F6F3-43E3-A25F-0C421D021317}" type="datetimeFigureOut">
              <a:rPr lang="en-US" smtClean="0"/>
              <a:t>8/15/2018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3287089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96875B-F6F3-43E3-A25F-0C421D021317}" type="datetimeFigureOut">
              <a:rPr lang="en-US" smtClean="0"/>
              <a:t>8/15/2018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389435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96875B-F6F3-43E3-A25F-0C421D021317}" type="datetimeFigureOut">
              <a:rPr lang="en-US" smtClean="0"/>
              <a:t>8/15/2018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24567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96875B-F6F3-43E3-A25F-0C421D021317}"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1449087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96875B-F6F3-43E3-A25F-0C421D021317}"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B1076-00DF-460A-A79C-9352B169A23B}" type="slidenum">
              <a:rPr lang="en-US" smtClean="0"/>
              <a:t>‹#›</a:t>
            </a:fld>
            <a:endParaRPr lang="en-US"/>
          </a:p>
        </p:txBody>
      </p:sp>
    </p:spTree>
    <p:extLst>
      <p:ext uri="{BB962C8B-B14F-4D97-AF65-F5344CB8AC3E}">
        <p14:creationId xmlns:p14="http://schemas.microsoft.com/office/powerpoint/2010/main" val="124031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D96875B-F6F3-43E3-A25F-0C421D021317}" type="datetimeFigureOut">
              <a:rPr lang="en-US" smtClean="0"/>
              <a:t>8/15/2018</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FB1076-00DF-460A-A79C-9352B169A23B}" type="slidenum">
              <a:rPr lang="en-US" smtClean="0"/>
              <a:t>‹#›</a:t>
            </a:fld>
            <a:endParaRPr lang="en-US"/>
          </a:p>
        </p:txBody>
      </p:sp>
    </p:spTree>
    <p:extLst>
      <p:ext uri="{BB962C8B-B14F-4D97-AF65-F5344CB8AC3E}">
        <p14:creationId xmlns:p14="http://schemas.microsoft.com/office/powerpoint/2010/main" val="348232965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7105"/>
            <a:ext cx="9448800" cy="1825096"/>
          </a:xfrm>
        </p:spPr>
        <p:txBody>
          <a:bodyPr>
            <a:normAutofit/>
          </a:bodyPr>
          <a:lstStyle/>
          <a:p>
            <a:r>
              <a:rPr lang="en-US" dirty="0" smtClean="0"/>
              <a:t>machine learning model Interpretability</a:t>
            </a:r>
            <a:endParaRPr lang="en-US" dirty="0"/>
          </a:p>
        </p:txBody>
      </p:sp>
      <p:sp>
        <p:nvSpPr>
          <p:cNvPr id="3" name="Subtitle 2"/>
          <p:cNvSpPr>
            <a:spLocks noGrp="1"/>
          </p:cNvSpPr>
          <p:nvPr>
            <p:ph type="subTitle" idx="1"/>
          </p:nvPr>
        </p:nvSpPr>
        <p:spPr/>
        <p:txBody>
          <a:bodyPr>
            <a:normAutofit fontScale="92500" lnSpcReduction="10000"/>
          </a:bodyPr>
          <a:lstStyle/>
          <a:p>
            <a:r>
              <a:rPr lang="en-US" dirty="0" smtClean="0"/>
              <a:t>Dan Ryan</a:t>
            </a:r>
          </a:p>
          <a:p>
            <a:r>
              <a:rPr lang="en-US" dirty="0" smtClean="0"/>
              <a:t>August 2018 Palm Beach Data Science Meetup</a:t>
            </a:r>
            <a:endParaRPr lang="en-US" dirty="0"/>
          </a:p>
        </p:txBody>
      </p:sp>
    </p:spTree>
    <p:extLst>
      <p:ext uri="{BB962C8B-B14F-4D97-AF65-F5344CB8AC3E}">
        <p14:creationId xmlns:p14="http://schemas.microsoft.com/office/powerpoint/2010/main" val="1202347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surrogate models</a:t>
            </a:r>
            <a:endParaRPr lang="en-US" dirty="0"/>
          </a:p>
        </p:txBody>
      </p:sp>
      <p:sp>
        <p:nvSpPr>
          <p:cNvPr id="3" name="Content Placeholder 2"/>
          <p:cNvSpPr>
            <a:spLocks noGrp="1"/>
          </p:cNvSpPr>
          <p:nvPr>
            <p:ph idx="1"/>
          </p:nvPr>
        </p:nvSpPr>
        <p:spPr>
          <a:xfrm>
            <a:off x="685800" y="1778000"/>
            <a:ext cx="10820400" cy="4440685"/>
          </a:xfrm>
        </p:spPr>
        <p:txBody>
          <a:bodyPr>
            <a:normAutofit fontScale="92500"/>
          </a:bodyPr>
          <a:lstStyle/>
          <a:p>
            <a:pPr marL="0" indent="0">
              <a:buNone/>
            </a:pPr>
            <a:r>
              <a:rPr lang="en-US" b="1" dirty="0" smtClean="0"/>
              <a:t>IDEA:</a:t>
            </a:r>
          </a:p>
          <a:p>
            <a:pPr marL="0" indent="0">
              <a:buNone/>
            </a:pPr>
            <a:r>
              <a:rPr lang="en-US" dirty="0" smtClean="0"/>
              <a:t>Given an already trained black box model, train an interpretable model (e.g. small decision tree) to mimic the output of the more complex model. Then use the surrogate model to generate explanations for the decisions of the black box model.</a:t>
            </a:r>
          </a:p>
          <a:p>
            <a:pPr marL="0" indent="0">
              <a:buNone/>
            </a:pPr>
            <a:endParaRPr lang="en-US" dirty="0" smtClean="0"/>
          </a:p>
          <a:p>
            <a:pPr marL="0" indent="0">
              <a:buNone/>
            </a:pPr>
            <a:r>
              <a:rPr lang="en-US" b="1" dirty="0" smtClean="0"/>
              <a:t>ADVANTAGES:</a:t>
            </a:r>
          </a:p>
          <a:p>
            <a:pPr lvl="1"/>
            <a:r>
              <a:rPr lang="en-US" dirty="0" smtClean="0"/>
              <a:t>Easy to understand the process</a:t>
            </a:r>
          </a:p>
          <a:p>
            <a:pPr lvl="1"/>
            <a:r>
              <a:rPr lang="en-US" dirty="0" smtClean="0"/>
              <a:t>Flexible as you can choose the type of surrogate model</a:t>
            </a:r>
          </a:p>
          <a:p>
            <a:pPr lvl="1"/>
            <a:endParaRPr lang="en-US" dirty="0"/>
          </a:p>
          <a:p>
            <a:pPr marL="0" indent="0">
              <a:buNone/>
            </a:pPr>
            <a:r>
              <a:rPr lang="en-US" b="1" dirty="0" smtClean="0"/>
              <a:t>DISADVANTAGES:</a:t>
            </a:r>
          </a:p>
          <a:p>
            <a:pPr lvl="1"/>
            <a:r>
              <a:rPr lang="en-US" dirty="0" smtClean="0"/>
              <a:t>May not be possible to get a decent match between surrogate model and complex model.</a:t>
            </a:r>
          </a:p>
          <a:p>
            <a:pPr lvl="1"/>
            <a:r>
              <a:rPr lang="en-US" dirty="0" smtClean="0"/>
              <a:t>Surrogate may fit well for some parts of input space, but not others.</a:t>
            </a:r>
          </a:p>
        </p:txBody>
      </p:sp>
    </p:spTree>
    <p:extLst>
      <p:ext uri="{BB962C8B-B14F-4D97-AF65-F5344CB8AC3E}">
        <p14:creationId xmlns:p14="http://schemas.microsoft.com/office/powerpoint/2010/main" val="3362144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69672" y="556555"/>
            <a:ext cx="8610600" cy="1293028"/>
          </a:xfrm>
        </p:spPr>
        <p:txBody>
          <a:bodyPr/>
          <a:lstStyle/>
          <a:p>
            <a:r>
              <a:rPr lang="en-US" dirty="0" smtClean="0"/>
              <a:t>Partial dependence plots (</a:t>
            </a:r>
            <a:r>
              <a:rPr lang="en-US" dirty="0" err="1" smtClean="0"/>
              <a:t>pdp</a:t>
            </a:r>
            <a:r>
              <a:rPr lang="en-US" dirty="0" smtClean="0"/>
              <a:t>)</a:t>
            </a:r>
            <a:endParaRPr lang="en-US" dirty="0"/>
          </a:p>
        </p:txBody>
      </p:sp>
      <p:sp>
        <p:nvSpPr>
          <p:cNvPr id="7" name="Content Placeholder 6"/>
          <p:cNvSpPr>
            <a:spLocks noGrp="1"/>
          </p:cNvSpPr>
          <p:nvPr>
            <p:ph idx="1"/>
          </p:nvPr>
        </p:nvSpPr>
        <p:spPr>
          <a:xfrm>
            <a:off x="743989" y="1571105"/>
            <a:ext cx="10820400" cy="5045826"/>
          </a:xfrm>
        </p:spPr>
        <p:txBody>
          <a:bodyPr>
            <a:normAutofit fontScale="77500" lnSpcReduction="20000"/>
          </a:bodyPr>
          <a:lstStyle/>
          <a:p>
            <a:pPr marL="0" indent="0">
              <a:buNone/>
            </a:pPr>
            <a:r>
              <a:rPr lang="en-US" b="1" dirty="0" smtClean="0"/>
              <a:t>IDEA:</a:t>
            </a:r>
          </a:p>
          <a:p>
            <a:pPr marL="0" indent="0">
              <a:lnSpc>
                <a:spcPct val="120000"/>
              </a:lnSpc>
              <a:buNone/>
            </a:pPr>
            <a:r>
              <a:rPr lang="en-US" dirty="0" smtClean="0"/>
              <a:t>Choose 1 feature (or 2 for an interaction plot) and look at how different values for that feature affect the </a:t>
            </a:r>
            <a:r>
              <a:rPr lang="en-US" b="1" i="1" dirty="0" smtClean="0"/>
              <a:t>average</a:t>
            </a:r>
            <a:r>
              <a:rPr lang="en-US" dirty="0" smtClean="0"/>
              <a:t> </a:t>
            </a:r>
            <a:r>
              <a:rPr lang="en-US" b="1" i="1" dirty="0" smtClean="0"/>
              <a:t>value</a:t>
            </a:r>
            <a:r>
              <a:rPr lang="en-US" dirty="0" smtClean="0"/>
              <a:t> of the model output using values for the other features drawn from the input distribution.</a:t>
            </a:r>
          </a:p>
          <a:p>
            <a:pPr marL="0" indent="0">
              <a:lnSpc>
                <a:spcPct val="120000"/>
              </a:lnSpc>
              <a:buNone/>
            </a:pPr>
            <a:endParaRPr lang="en-US" dirty="0"/>
          </a:p>
          <a:p>
            <a:pPr marL="0" indent="0">
              <a:lnSpc>
                <a:spcPct val="120000"/>
              </a:lnSpc>
              <a:buNone/>
            </a:pPr>
            <a:endParaRPr lang="en-US" dirty="0" smtClean="0"/>
          </a:p>
          <a:p>
            <a:pPr marL="0" indent="0">
              <a:lnSpc>
                <a:spcPct val="120000"/>
              </a:lnSpc>
              <a:buNone/>
            </a:pPr>
            <a:r>
              <a:rPr lang="en-US" b="1" dirty="0" smtClean="0"/>
              <a:t>ADVANTAGES:</a:t>
            </a:r>
          </a:p>
          <a:p>
            <a:pPr>
              <a:lnSpc>
                <a:spcPct val="120000"/>
              </a:lnSpc>
            </a:pPr>
            <a:r>
              <a:rPr lang="en-US" dirty="0" smtClean="0"/>
              <a:t>Shows rough global effect for each feature across input range.</a:t>
            </a:r>
          </a:p>
          <a:p>
            <a:pPr>
              <a:lnSpc>
                <a:spcPct val="120000"/>
              </a:lnSpc>
            </a:pPr>
            <a:r>
              <a:rPr lang="en-US" dirty="0" smtClean="0"/>
              <a:t>Can capture 2-variable interaction effects.</a:t>
            </a:r>
          </a:p>
          <a:p>
            <a:pPr marL="0" indent="0">
              <a:lnSpc>
                <a:spcPct val="120000"/>
              </a:lnSpc>
              <a:buNone/>
            </a:pPr>
            <a:endParaRPr lang="en-US" dirty="0"/>
          </a:p>
          <a:p>
            <a:pPr marL="0" indent="0">
              <a:lnSpc>
                <a:spcPct val="120000"/>
              </a:lnSpc>
              <a:buNone/>
            </a:pPr>
            <a:r>
              <a:rPr lang="en-US" b="1" dirty="0" smtClean="0"/>
              <a:t>DISADVANTAGES:</a:t>
            </a:r>
          </a:p>
          <a:p>
            <a:pPr>
              <a:lnSpc>
                <a:spcPct val="120000"/>
              </a:lnSpc>
            </a:pPr>
            <a:r>
              <a:rPr lang="en-US" dirty="0" smtClean="0"/>
              <a:t>Assumes that feature you are examining is independent from other features in the model.</a:t>
            </a:r>
          </a:p>
          <a:p>
            <a:pPr>
              <a:lnSpc>
                <a:spcPct val="120000"/>
              </a:lnSpc>
            </a:pPr>
            <a:r>
              <a:rPr lang="en-US" dirty="0" smtClean="0"/>
              <a:t>Averaging output for each value of the feature can cancel out strong opposing effects.</a:t>
            </a:r>
          </a:p>
          <a:p>
            <a:pPr marL="0" indent="0">
              <a:buNone/>
            </a:pP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7998" y="2664493"/>
            <a:ext cx="2867297" cy="1007050"/>
          </a:xfrm>
          <a:prstGeom prst="rect">
            <a:avLst/>
          </a:prstGeom>
        </p:spPr>
      </p:pic>
    </p:spTree>
    <p:extLst>
      <p:ext uri="{BB962C8B-B14F-4D97-AF65-F5344CB8AC3E}">
        <p14:creationId xmlns:p14="http://schemas.microsoft.com/office/powerpoint/2010/main" val="3390949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62349" y="157543"/>
            <a:ext cx="8610600" cy="1293028"/>
          </a:xfrm>
        </p:spPr>
        <p:txBody>
          <a:bodyPr/>
          <a:lstStyle/>
          <a:p>
            <a:r>
              <a:rPr lang="en-US" dirty="0" smtClean="0"/>
              <a:t>PDP Example</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5506" y="1277315"/>
            <a:ext cx="7439889" cy="5264839"/>
          </a:xfrm>
        </p:spPr>
      </p:pic>
    </p:spTree>
    <p:extLst>
      <p:ext uri="{BB962C8B-B14F-4D97-AF65-F5344CB8AC3E}">
        <p14:creationId xmlns:p14="http://schemas.microsoft.com/office/powerpoint/2010/main" val="4143137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3789" y="436019"/>
            <a:ext cx="8610600" cy="1293028"/>
          </a:xfrm>
        </p:spPr>
        <p:txBody>
          <a:bodyPr/>
          <a:lstStyle/>
          <a:p>
            <a:r>
              <a:rPr lang="en-US" dirty="0" smtClean="0"/>
              <a:t>PDP Gone Wrong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570" y="1729047"/>
            <a:ext cx="10060762" cy="4813069"/>
          </a:xfrm>
        </p:spPr>
      </p:pic>
    </p:spTree>
    <p:extLst>
      <p:ext uri="{BB962C8B-B14F-4D97-AF65-F5344CB8AC3E}">
        <p14:creationId xmlns:p14="http://schemas.microsoft.com/office/powerpoint/2010/main" val="1655347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conditional expectation (ice)</a:t>
            </a:r>
            <a:endParaRPr lang="en-US" dirty="0"/>
          </a:p>
        </p:txBody>
      </p:sp>
      <p:sp>
        <p:nvSpPr>
          <p:cNvPr id="3" name="Content Placeholder 2"/>
          <p:cNvSpPr>
            <a:spLocks noGrp="1"/>
          </p:cNvSpPr>
          <p:nvPr>
            <p:ph idx="1"/>
          </p:nvPr>
        </p:nvSpPr>
        <p:spPr/>
        <p:txBody>
          <a:bodyPr/>
          <a:lstStyle/>
          <a:p>
            <a:pPr marL="0" indent="0">
              <a:buNone/>
            </a:pPr>
            <a:r>
              <a:rPr lang="en-US" b="1" dirty="0" smtClean="0"/>
              <a:t>IDEA:</a:t>
            </a:r>
          </a:p>
          <a:p>
            <a:pPr marL="0" indent="0">
              <a:buNone/>
            </a:pPr>
            <a:r>
              <a:rPr lang="en-US" dirty="0" smtClean="0"/>
              <a:t>Like PDP for 1 feature, except instead of averaging across all other features in the input space, plot a separate curve for each point in the input space and layer all of these curves on a single graph.</a:t>
            </a:r>
          </a:p>
          <a:p>
            <a:pPr marL="0" indent="0">
              <a:buNone/>
            </a:pPr>
            <a:endParaRPr lang="en-US" b="1" dirty="0"/>
          </a:p>
          <a:p>
            <a:pPr marL="0" indent="0">
              <a:buNone/>
            </a:pPr>
            <a:r>
              <a:rPr lang="en-US" b="1" dirty="0" smtClean="0"/>
              <a:t>ADVANTAGES:</a:t>
            </a:r>
          </a:p>
          <a:p>
            <a:r>
              <a:rPr lang="en-US" dirty="0" smtClean="0"/>
              <a:t>Avoids effects canceling each other out through the averaging operation.</a:t>
            </a:r>
          </a:p>
          <a:p>
            <a:pPr marL="0" indent="0">
              <a:buNone/>
            </a:pPr>
            <a:endParaRPr lang="en-US" dirty="0"/>
          </a:p>
          <a:p>
            <a:pPr marL="0" indent="0">
              <a:buNone/>
            </a:pPr>
            <a:r>
              <a:rPr lang="en-US" b="1" dirty="0" smtClean="0"/>
              <a:t>DISADVANTAGES:</a:t>
            </a:r>
          </a:p>
          <a:p>
            <a:r>
              <a:rPr lang="en-US" dirty="0" smtClean="0"/>
              <a:t>Can look very messy in some cases and not add much meaning.</a:t>
            </a:r>
            <a:endParaRPr lang="en-US" dirty="0"/>
          </a:p>
        </p:txBody>
      </p:sp>
    </p:spTree>
    <p:extLst>
      <p:ext uri="{BB962C8B-B14F-4D97-AF65-F5344CB8AC3E}">
        <p14:creationId xmlns:p14="http://schemas.microsoft.com/office/powerpoint/2010/main" val="650302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ICE </a:t>
            </a:r>
            <a:r>
              <a:rPr lang="en-US" dirty="0" err="1" smtClean="0"/>
              <a:t>ExampleS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206" y="1888156"/>
            <a:ext cx="4389499" cy="433008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273" y="1888156"/>
            <a:ext cx="4235466" cy="4370640"/>
          </a:xfrm>
          <a:prstGeom prst="rect">
            <a:avLst/>
          </a:prstGeom>
        </p:spPr>
      </p:pic>
    </p:spTree>
    <p:extLst>
      <p:ext uri="{BB962C8B-B14F-4D97-AF65-F5344CB8AC3E}">
        <p14:creationId xmlns:p14="http://schemas.microsoft.com/office/powerpoint/2010/main" val="2466937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357" y="315486"/>
            <a:ext cx="8610600" cy="1293028"/>
          </a:xfrm>
        </p:spPr>
        <p:txBody>
          <a:bodyPr/>
          <a:lstStyle/>
          <a:p>
            <a:r>
              <a:rPr lang="en-US" dirty="0" smtClean="0"/>
              <a:t>Centered ice (c-ice)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9303" y="1608514"/>
            <a:ext cx="5467003" cy="5026747"/>
          </a:xfrm>
        </p:spPr>
      </p:pic>
    </p:spTree>
    <p:extLst>
      <p:ext uri="{BB962C8B-B14F-4D97-AF65-F5344CB8AC3E}">
        <p14:creationId xmlns:p14="http://schemas.microsoft.com/office/powerpoint/2010/main" val="328153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6917" y="248983"/>
            <a:ext cx="8610600" cy="1293028"/>
          </a:xfrm>
        </p:spPr>
        <p:txBody>
          <a:bodyPr/>
          <a:lstStyle/>
          <a:p>
            <a:r>
              <a:rPr lang="en-US" dirty="0" smtClean="0"/>
              <a:t>Feature importance</a:t>
            </a:r>
            <a:endParaRPr lang="en-US" dirty="0"/>
          </a:p>
        </p:txBody>
      </p:sp>
      <p:sp>
        <p:nvSpPr>
          <p:cNvPr id="3" name="Content Placeholder 2"/>
          <p:cNvSpPr>
            <a:spLocks noGrp="1"/>
          </p:cNvSpPr>
          <p:nvPr>
            <p:ph idx="1"/>
          </p:nvPr>
        </p:nvSpPr>
        <p:spPr>
          <a:xfrm>
            <a:off x="660862" y="1542011"/>
            <a:ext cx="10820400" cy="4875414"/>
          </a:xfrm>
        </p:spPr>
        <p:txBody>
          <a:bodyPr>
            <a:normAutofit fontScale="92500" lnSpcReduction="10000"/>
          </a:bodyPr>
          <a:lstStyle/>
          <a:p>
            <a:pPr marL="0" indent="0">
              <a:buNone/>
            </a:pPr>
            <a:r>
              <a:rPr lang="en-US" b="1" dirty="0" smtClean="0"/>
              <a:t>IDEA:</a:t>
            </a:r>
          </a:p>
          <a:p>
            <a:pPr marL="0" indent="0">
              <a:buNone/>
            </a:pPr>
            <a:r>
              <a:rPr lang="en-US" dirty="0" smtClean="0"/>
              <a:t>You can estimate how important a feature is to model performance (loss) by looking at the drop in performance when you randomly scramble that features values in the input space (keeping all else constant).</a:t>
            </a:r>
          </a:p>
          <a:p>
            <a:pPr marL="0" indent="0">
              <a:buNone/>
            </a:pPr>
            <a:endParaRPr lang="en-US" b="1" dirty="0"/>
          </a:p>
          <a:p>
            <a:pPr marL="0" indent="0">
              <a:buNone/>
            </a:pPr>
            <a:r>
              <a:rPr lang="en-US" b="1" dirty="0" smtClean="0"/>
              <a:t>ADVANTAGES:</a:t>
            </a:r>
          </a:p>
          <a:p>
            <a:r>
              <a:rPr lang="en-US" dirty="0" smtClean="0"/>
              <a:t>Model agnostic way to interpret global relevance of a feature to model performance.</a:t>
            </a:r>
          </a:p>
          <a:p>
            <a:r>
              <a:rPr lang="en-US" dirty="0" smtClean="0"/>
              <a:t>Built into many ensemble decision tree models like random forest and gradient boosting machines.</a:t>
            </a:r>
          </a:p>
          <a:p>
            <a:endParaRPr lang="en-US" dirty="0"/>
          </a:p>
          <a:p>
            <a:pPr marL="0" indent="0">
              <a:buNone/>
            </a:pPr>
            <a:r>
              <a:rPr lang="en-US" b="1" dirty="0" smtClean="0"/>
              <a:t>DISADVANTAGES:</a:t>
            </a:r>
          </a:p>
          <a:p>
            <a:r>
              <a:rPr lang="en-US" dirty="0" smtClean="0"/>
              <a:t>Does not tell you how the feature affects model output (just loss).</a:t>
            </a:r>
          </a:p>
          <a:p>
            <a:r>
              <a:rPr lang="en-US" dirty="0" smtClean="0"/>
              <a:t>Is not always “consistent” (will explain during later discussion of Shapley Values).</a:t>
            </a:r>
            <a:endParaRPr lang="en-US" dirty="0"/>
          </a:p>
        </p:txBody>
      </p:sp>
    </p:spTree>
    <p:extLst>
      <p:ext uri="{BB962C8B-B14F-4D97-AF65-F5344CB8AC3E}">
        <p14:creationId xmlns:p14="http://schemas.microsoft.com/office/powerpoint/2010/main" val="175089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feature importance</a:t>
            </a:r>
            <a:endParaRPr lang="en-US" dirty="0"/>
          </a:p>
        </p:txBody>
      </p:sp>
      <p:sp>
        <p:nvSpPr>
          <p:cNvPr id="3" name="Content Placeholder 2"/>
          <p:cNvSpPr>
            <a:spLocks noGrp="1"/>
          </p:cNvSpPr>
          <p:nvPr>
            <p:ph idx="1"/>
          </p:nvPr>
        </p:nvSpPr>
        <p:spPr/>
        <p:txBody>
          <a:bodyPr/>
          <a:lstStyle/>
          <a:p>
            <a:pPr marL="0" indent="0">
              <a:buNone/>
            </a:pPr>
            <a:r>
              <a:rPr lang="en-US" b="1" dirty="0" smtClean="0"/>
              <a:t>IDEA:</a:t>
            </a:r>
          </a:p>
          <a:p>
            <a:pPr marL="0" indent="0">
              <a:buNone/>
            </a:pPr>
            <a:r>
              <a:rPr lang="en-US" dirty="0" smtClean="0"/>
              <a:t>The same way you can look at a single instance with ICE as opposed to the average value in a PDP, you can look at what happens when you scramble an input feature for a single instance to get a local feature importance.</a:t>
            </a:r>
          </a:p>
          <a:p>
            <a:pPr marL="0" indent="0">
              <a:buNone/>
            </a:pPr>
            <a:r>
              <a:rPr lang="en-US" dirty="0" smtClean="0"/>
              <a:t>In other words, how does the model performance for this one example change when I scramble one of its features.</a:t>
            </a:r>
          </a:p>
          <a:p>
            <a:pPr marL="0" indent="0">
              <a:buNone/>
            </a:pPr>
            <a:endParaRPr lang="en-US" dirty="0"/>
          </a:p>
          <a:p>
            <a:pPr marL="0" indent="0">
              <a:buNone/>
            </a:pPr>
            <a:r>
              <a:rPr lang="en-US" b="1" dirty="0" smtClean="0"/>
              <a:t>ADVANTAGES/DISADVANTAGES:</a:t>
            </a:r>
          </a:p>
          <a:p>
            <a:pPr marL="0" indent="0">
              <a:buNone/>
            </a:pPr>
            <a:r>
              <a:rPr lang="en-US" dirty="0" smtClean="0"/>
              <a:t>Same as the global feature importance case.</a:t>
            </a:r>
          </a:p>
        </p:txBody>
      </p:sp>
    </p:spTree>
    <p:extLst>
      <p:ext uri="{BB962C8B-B14F-4D97-AF65-F5344CB8AC3E}">
        <p14:creationId xmlns:p14="http://schemas.microsoft.com/office/powerpoint/2010/main" val="3909755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importance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6799" y="2130711"/>
            <a:ext cx="8875550" cy="3896296"/>
          </a:xfrm>
        </p:spPr>
      </p:pic>
    </p:spTree>
    <p:extLst>
      <p:ext uri="{BB962C8B-B14F-4D97-AF65-F5344CB8AC3E}">
        <p14:creationId xmlns:p14="http://schemas.microsoft.com/office/powerpoint/2010/main" val="1853895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“interpretability” mean?</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“Interpretability is the degree to which a human can understand the cause of a decision.”</a:t>
            </a:r>
            <a:endParaRPr lang="en-US" sz="2400" dirty="0" smtClean="0"/>
          </a:p>
          <a:p>
            <a:pPr marL="457200" lvl="1" indent="0">
              <a:buNone/>
            </a:pPr>
            <a:endParaRPr lang="en-US" sz="2200" dirty="0" smtClean="0"/>
          </a:p>
          <a:p>
            <a:pPr marL="457200" lvl="1" indent="0">
              <a:buNone/>
            </a:pPr>
            <a:r>
              <a:rPr lang="en-US" sz="2200" dirty="0" smtClean="0"/>
              <a:t>Tim Miller (2017) – “Explanation in Artificial Intelligence: Insights from the Social Sciences.”</a:t>
            </a:r>
            <a:endParaRPr lang="en-US" sz="3000" dirty="0" smtClean="0"/>
          </a:p>
        </p:txBody>
      </p:sp>
    </p:spTree>
    <p:extLst>
      <p:ext uri="{BB962C8B-B14F-4D97-AF65-F5344CB8AC3E}">
        <p14:creationId xmlns:p14="http://schemas.microsoft.com/office/powerpoint/2010/main" val="3229510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15486"/>
            <a:ext cx="8610600" cy="1293028"/>
          </a:xfrm>
        </p:spPr>
        <p:txBody>
          <a:bodyPr/>
          <a:lstStyle/>
          <a:p>
            <a:r>
              <a:rPr lang="en-US" dirty="0" smtClean="0"/>
              <a:t>Local surrogate models</a:t>
            </a:r>
            <a:endParaRPr lang="en-US" dirty="0"/>
          </a:p>
        </p:txBody>
      </p:sp>
      <p:sp>
        <p:nvSpPr>
          <p:cNvPr id="3" name="Content Placeholder 2"/>
          <p:cNvSpPr>
            <a:spLocks noGrp="1"/>
          </p:cNvSpPr>
          <p:nvPr>
            <p:ph idx="1"/>
          </p:nvPr>
        </p:nvSpPr>
        <p:spPr>
          <a:xfrm>
            <a:off x="685800" y="1608514"/>
            <a:ext cx="10820400" cy="4610171"/>
          </a:xfrm>
        </p:spPr>
        <p:txBody>
          <a:bodyPr>
            <a:normAutofit fontScale="92500" lnSpcReduction="10000"/>
          </a:bodyPr>
          <a:lstStyle/>
          <a:p>
            <a:pPr marL="0" indent="0">
              <a:buNone/>
            </a:pPr>
            <a:r>
              <a:rPr lang="en-US" b="1" dirty="0" smtClean="0"/>
              <a:t>IDEA:</a:t>
            </a:r>
          </a:p>
          <a:p>
            <a:pPr marL="0" indent="0">
              <a:buNone/>
            </a:pPr>
            <a:r>
              <a:rPr lang="en-US" dirty="0" smtClean="0"/>
              <a:t>To interpret the main model at a single input instance, fit an interpretable model that matches the main model in the region around the input instance and use that model to explain the prediction.</a:t>
            </a:r>
          </a:p>
          <a:p>
            <a:pPr marL="0" indent="0">
              <a:buNone/>
            </a:pPr>
            <a:endParaRPr lang="en-US" dirty="0"/>
          </a:p>
          <a:p>
            <a:pPr marL="0" indent="0">
              <a:buNone/>
            </a:pPr>
            <a:r>
              <a:rPr lang="en-US" b="1" dirty="0" smtClean="0"/>
              <a:t>ADVANTAGES:</a:t>
            </a:r>
          </a:p>
          <a:p>
            <a:r>
              <a:rPr lang="en-US" dirty="0" smtClean="0"/>
              <a:t>Higher fidelity explanations than using the global surrogate (easier to be right locally than globally).</a:t>
            </a:r>
            <a:endParaRPr lang="en-US" dirty="0"/>
          </a:p>
          <a:p>
            <a:pPr marL="0" indent="0">
              <a:buNone/>
            </a:pPr>
            <a:endParaRPr lang="en-US" b="1" dirty="0" smtClean="0"/>
          </a:p>
          <a:p>
            <a:pPr marL="0" indent="0">
              <a:buNone/>
            </a:pPr>
            <a:r>
              <a:rPr lang="en-US" b="1" dirty="0" smtClean="0"/>
              <a:t>DISADVANTAGES:</a:t>
            </a:r>
          </a:p>
          <a:p>
            <a:r>
              <a:rPr lang="en-US" dirty="0" smtClean="0"/>
              <a:t>Only local explanations.</a:t>
            </a:r>
          </a:p>
          <a:p>
            <a:r>
              <a:rPr lang="en-US" dirty="0" smtClean="0"/>
              <a:t>Have to fit many surrogate models.</a:t>
            </a:r>
          </a:p>
          <a:p>
            <a:r>
              <a:rPr lang="en-US" dirty="0" smtClean="0"/>
              <a:t>Can be sensitive to how you measure distance (locality) in input space.</a:t>
            </a:r>
            <a:endParaRPr lang="en-US" dirty="0"/>
          </a:p>
        </p:txBody>
      </p:sp>
    </p:spTree>
    <p:extLst>
      <p:ext uri="{BB962C8B-B14F-4D97-AF65-F5344CB8AC3E}">
        <p14:creationId xmlns:p14="http://schemas.microsoft.com/office/powerpoint/2010/main" val="346273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542" y="74416"/>
            <a:ext cx="8610600" cy="1293028"/>
          </a:xfrm>
        </p:spPr>
        <p:txBody>
          <a:bodyPr/>
          <a:lstStyle/>
          <a:p>
            <a:r>
              <a:rPr lang="en-US" dirty="0" smtClean="0"/>
              <a:t>LIME</a:t>
            </a:r>
            <a:endParaRPr lang="en-US" dirty="0"/>
          </a:p>
        </p:txBody>
      </p:sp>
      <p:sp>
        <p:nvSpPr>
          <p:cNvPr id="3" name="Content Placeholder 2"/>
          <p:cNvSpPr>
            <a:spLocks noGrp="1"/>
          </p:cNvSpPr>
          <p:nvPr>
            <p:ph idx="1"/>
          </p:nvPr>
        </p:nvSpPr>
        <p:spPr>
          <a:xfrm>
            <a:off x="644236" y="1367444"/>
            <a:ext cx="10820400" cy="4024125"/>
          </a:xfrm>
        </p:spPr>
        <p:txBody>
          <a:bodyPr/>
          <a:lstStyle/>
          <a:p>
            <a:pPr marL="0" indent="0">
              <a:buNone/>
            </a:pPr>
            <a:r>
              <a:rPr lang="en-US" b="1" dirty="0" smtClean="0"/>
              <a:t>L</a:t>
            </a:r>
            <a:r>
              <a:rPr lang="en-US" dirty="0" smtClean="0"/>
              <a:t>ocally </a:t>
            </a:r>
            <a:r>
              <a:rPr lang="en-US" b="1" dirty="0" smtClean="0"/>
              <a:t>I</a:t>
            </a:r>
            <a:r>
              <a:rPr lang="en-US" dirty="0" smtClean="0"/>
              <a:t>nterpretable </a:t>
            </a:r>
            <a:r>
              <a:rPr lang="en-US" b="1" dirty="0" smtClean="0"/>
              <a:t>M</a:t>
            </a:r>
            <a:r>
              <a:rPr lang="en-US" dirty="0" smtClean="0"/>
              <a:t>odel-agnostic </a:t>
            </a:r>
            <a:r>
              <a:rPr lang="en-US" b="1" dirty="0" smtClean="0"/>
              <a:t>E</a:t>
            </a:r>
            <a:r>
              <a:rPr lang="en-US" dirty="0" smtClean="0"/>
              <a:t>xplanations</a:t>
            </a:r>
            <a:r>
              <a:rPr lang="en-US" b="1" dirty="0" smtClean="0"/>
              <a:t>:</a:t>
            </a:r>
          </a:p>
          <a:p>
            <a:pPr marL="457200" indent="-457200">
              <a:buFont typeface="+mj-lt"/>
              <a:buAutoNum type="arabicPeriod"/>
            </a:pPr>
            <a:r>
              <a:rPr lang="en-US" dirty="0" smtClean="0"/>
              <a:t>Sample points from the input space and weight them by proximity to example you are trying to explain (or synthesize nearby data).</a:t>
            </a:r>
          </a:p>
          <a:p>
            <a:pPr marL="457200" indent="-457200">
              <a:buFont typeface="+mj-lt"/>
              <a:buAutoNum type="arabicPeriod"/>
            </a:pPr>
            <a:r>
              <a:rPr lang="en-US" dirty="0" smtClean="0"/>
              <a:t>Fit a sparse linear model to this data trying to predict the main model output.</a:t>
            </a:r>
          </a:p>
          <a:p>
            <a:pPr marL="457200" indent="-457200">
              <a:buFont typeface="+mj-lt"/>
              <a:buAutoNum type="arabicPeriod"/>
            </a:pPr>
            <a:r>
              <a:rPr lang="en-US" dirty="0" smtClean="0"/>
              <a:t>Use this newly fit sparse linear to explain the main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833" y="3759612"/>
            <a:ext cx="4784894" cy="2924985"/>
          </a:xfrm>
          <a:prstGeom prst="rect">
            <a:avLst/>
          </a:prstGeom>
        </p:spPr>
      </p:pic>
    </p:spTree>
    <p:extLst>
      <p:ext uri="{BB962C8B-B14F-4D97-AF65-F5344CB8AC3E}">
        <p14:creationId xmlns:p14="http://schemas.microsoft.com/office/powerpoint/2010/main" val="621346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Lime for images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323" y="2057401"/>
            <a:ext cx="11260499" cy="3753499"/>
          </a:xfrm>
        </p:spPr>
      </p:pic>
    </p:spTree>
    <p:extLst>
      <p:ext uri="{BB962C8B-B14F-4D97-AF65-F5344CB8AC3E}">
        <p14:creationId xmlns:p14="http://schemas.microsoft.com/office/powerpoint/2010/main" val="1856807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9178" y="240671"/>
            <a:ext cx="8610600" cy="1293028"/>
          </a:xfrm>
        </p:spPr>
        <p:txBody>
          <a:bodyPr/>
          <a:lstStyle/>
          <a:p>
            <a:r>
              <a:rPr lang="en-US" dirty="0" smtClean="0"/>
              <a:t>Model debugging with lime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7215" y="1533699"/>
            <a:ext cx="5918473" cy="4934749"/>
          </a:xfrm>
        </p:spPr>
      </p:pic>
    </p:spTree>
    <p:extLst>
      <p:ext uri="{BB962C8B-B14F-4D97-AF65-F5344CB8AC3E}">
        <p14:creationId xmlns:p14="http://schemas.microsoft.com/office/powerpoint/2010/main" val="3757830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040" y="282235"/>
            <a:ext cx="8610600" cy="1293028"/>
          </a:xfrm>
        </p:spPr>
        <p:txBody>
          <a:bodyPr/>
          <a:lstStyle/>
          <a:p>
            <a:r>
              <a:rPr lang="en-US" dirty="0" smtClean="0"/>
              <a:t>H2o Driverless </a:t>
            </a:r>
            <a:r>
              <a:rPr lang="en-US" dirty="0" err="1" smtClean="0"/>
              <a:t>ai</a:t>
            </a:r>
            <a:r>
              <a:rPr lang="en-US" dirty="0" smtClean="0"/>
              <a:t> - MLI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358" y="1378896"/>
            <a:ext cx="9044246" cy="5100482"/>
          </a:xfrm>
        </p:spPr>
      </p:pic>
    </p:spTree>
    <p:extLst>
      <p:ext uri="{BB962C8B-B14F-4D97-AF65-F5344CB8AC3E}">
        <p14:creationId xmlns:p14="http://schemas.microsoft.com/office/powerpoint/2010/main" val="1559879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040" y="282235"/>
            <a:ext cx="8610600" cy="1293028"/>
          </a:xfrm>
        </p:spPr>
        <p:txBody>
          <a:bodyPr/>
          <a:lstStyle/>
          <a:p>
            <a:r>
              <a:rPr lang="en-US" dirty="0" smtClean="0"/>
              <a:t>H2o Driverless </a:t>
            </a:r>
            <a:r>
              <a:rPr lang="en-US" dirty="0" err="1" smtClean="0"/>
              <a:t>ai</a:t>
            </a:r>
            <a:r>
              <a:rPr lang="en-US" dirty="0" smtClean="0"/>
              <a:t> - MLI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9305" y="1346662"/>
            <a:ext cx="9383741" cy="5287813"/>
          </a:xfrm>
        </p:spPr>
      </p:pic>
    </p:spTree>
    <p:extLst>
      <p:ext uri="{BB962C8B-B14F-4D97-AF65-F5344CB8AC3E}">
        <p14:creationId xmlns:p14="http://schemas.microsoft.com/office/powerpoint/2010/main" val="29303709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7628"/>
            <a:ext cx="8610600" cy="1293028"/>
          </a:xfrm>
        </p:spPr>
        <p:txBody>
          <a:bodyPr/>
          <a:lstStyle/>
          <a:p>
            <a:r>
              <a:rPr lang="en-US" dirty="0" smtClean="0"/>
              <a:t>Sharing a taxi </a:t>
            </a:r>
            <a:br>
              <a:rPr lang="en-US" dirty="0" smtClean="0"/>
            </a:br>
            <a:r>
              <a:rPr lang="en-US" dirty="0" smtClean="0"/>
              <a:t>(Feature attribution)</a:t>
            </a:r>
            <a:endParaRPr lang="en-US" dirty="0"/>
          </a:p>
        </p:txBody>
      </p:sp>
      <p:sp>
        <p:nvSpPr>
          <p:cNvPr id="3" name="Content Placeholder 2"/>
          <p:cNvSpPr>
            <a:spLocks noGrp="1"/>
          </p:cNvSpPr>
          <p:nvPr>
            <p:ph idx="1"/>
          </p:nvPr>
        </p:nvSpPr>
        <p:spPr>
          <a:xfrm>
            <a:off x="685800" y="1886989"/>
            <a:ext cx="10820400" cy="4024125"/>
          </a:xfrm>
        </p:spPr>
        <p:txBody>
          <a:bodyPr/>
          <a:lstStyle/>
          <a:p>
            <a:pPr marL="0" indent="0">
              <a:buNone/>
            </a:pPr>
            <a:r>
              <a:rPr lang="en-US" dirty="0" smtClean="0"/>
              <a:t>Suppose 3 friends are going to share a cab home from their local data science meetup one night. They all live along the same street but different distances. How should they split up the bill?</a:t>
            </a:r>
          </a:p>
          <a:p>
            <a:pPr marL="0" indent="0">
              <a:buNone/>
            </a:pPr>
            <a:endParaRPr lang="en-US" dirty="0"/>
          </a:p>
        </p:txBody>
      </p:sp>
      <p:cxnSp>
        <p:nvCxnSpPr>
          <p:cNvPr id="5" name="Straight Connector 4"/>
          <p:cNvCxnSpPr/>
          <p:nvPr/>
        </p:nvCxnSpPr>
        <p:spPr>
          <a:xfrm>
            <a:off x="2136371" y="3765666"/>
            <a:ext cx="6550429" cy="3325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Flowchart: Connector 5"/>
          <p:cNvSpPr/>
          <p:nvPr/>
        </p:nvSpPr>
        <p:spPr>
          <a:xfrm>
            <a:off x="3832167" y="3537066"/>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899564" y="3537066"/>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45567" y="3476106"/>
            <a:ext cx="814388" cy="289560"/>
          </a:xfrm>
          <a:prstGeom prst="rect">
            <a:avLst/>
          </a:prstGeom>
        </p:spPr>
      </p:pic>
      <p:sp>
        <p:nvSpPr>
          <p:cNvPr id="8" name="Flowchart: Connector 7"/>
          <p:cNvSpPr/>
          <p:nvPr/>
        </p:nvSpPr>
        <p:spPr>
          <a:xfrm>
            <a:off x="8686800" y="3537066"/>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674225" y="4027517"/>
            <a:ext cx="822960" cy="646331"/>
          </a:xfrm>
          <a:prstGeom prst="rect">
            <a:avLst/>
          </a:prstGeom>
          <a:noFill/>
        </p:spPr>
        <p:txBody>
          <a:bodyPr wrap="square" rtlCol="0">
            <a:spAutoFit/>
          </a:bodyPr>
          <a:lstStyle/>
          <a:p>
            <a:r>
              <a:rPr lang="en-US" dirty="0" smtClean="0"/>
              <a:t>AL $5</a:t>
            </a:r>
          </a:p>
          <a:p>
            <a:endParaRPr lang="en-US" dirty="0"/>
          </a:p>
        </p:txBody>
      </p:sp>
      <p:sp>
        <p:nvSpPr>
          <p:cNvPr id="11" name="TextBox 10"/>
          <p:cNvSpPr txBox="1"/>
          <p:nvPr/>
        </p:nvSpPr>
        <p:spPr>
          <a:xfrm>
            <a:off x="6550429" y="4051774"/>
            <a:ext cx="1122218" cy="646331"/>
          </a:xfrm>
          <a:prstGeom prst="rect">
            <a:avLst/>
          </a:prstGeom>
          <a:noFill/>
        </p:spPr>
        <p:txBody>
          <a:bodyPr wrap="square" rtlCol="0">
            <a:spAutoFit/>
          </a:bodyPr>
          <a:lstStyle/>
          <a:p>
            <a:r>
              <a:rPr lang="en-US" dirty="0" smtClean="0"/>
              <a:t>BOB $15</a:t>
            </a:r>
          </a:p>
          <a:p>
            <a:endParaRPr lang="en-US" dirty="0"/>
          </a:p>
        </p:txBody>
      </p:sp>
      <p:sp>
        <p:nvSpPr>
          <p:cNvPr id="12" name="TextBox 11"/>
          <p:cNvSpPr txBox="1"/>
          <p:nvPr/>
        </p:nvSpPr>
        <p:spPr>
          <a:xfrm>
            <a:off x="8370916" y="4012986"/>
            <a:ext cx="1546167" cy="646331"/>
          </a:xfrm>
          <a:prstGeom prst="rect">
            <a:avLst/>
          </a:prstGeom>
          <a:noFill/>
        </p:spPr>
        <p:txBody>
          <a:bodyPr wrap="square" rtlCol="0">
            <a:spAutoFit/>
          </a:bodyPr>
          <a:lstStyle/>
          <a:p>
            <a:r>
              <a:rPr lang="en-US" dirty="0" smtClean="0"/>
              <a:t>COREY $20</a:t>
            </a:r>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249504899"/>
              </p:ext>
            </p:extLst>
          </p:nvPr>
        </p:nvGraphicFramePr>
        <p:xfrm>
          <a:off x="4127268" y="4757027"/>
          <a:ext cx="2984270" cy="1844010"/>
        </p:xfrm>
        <a:graphic>
          <a:graphicData uri="http://schemas.openxmlformats.org/drawingml/2006/table">
            <a:tbl>
              <a:tblPr>
                <a:tableStyleId>{5C22544A-7EE6-4342-B048-85BDC9FD1C3A}</a:tableStyleId>
              </a:tblPr>
              <a:tblGrid>
                <a:gridCol w="760799">
                  <a:extLst>
                    <a:ext uri="{9D8B030D-6E8A-4147-A177-3AD203B41FA5}">
                      <a16:colId xmlns:a16="http://schemas.microsoft.com/office/drawing/2014/main" val="3882754991"/>
                    </a:ext>
                  </a:extLst>
                </a:gridCol>
                <a:gridCol w="741157">
                  <a:extLst>
                    <a:ext uri="{9D8B030D-6E8A-4147-A177-3AD203B41FA5}">
                      <a16:colId xmlns:a16="http://schemas.microsoft.com/office/drawing/2014/main" val="796043089"/>
                    </a:ext>
                  </a:extLst>
                </a:gridCol>
                <a:gridCol w="741157">
                  <a:extLst>
                    <a:ext uri="{9D8B030D-6E8A-4147-A177-3AD203B41FA5}">
                      <a16:colId xmlns:a16="http://schemas.microsoft.com/office/drawing/2014/main" val="97413701"/>
                    </a:ext>
                  </a:extLst>
                </a:gridCol>
                <a:gridCol w="741157">
                  <a:extLst>
                    <a:ext uri="{9D8B030D-6E8A-4147-A177-3AD203B41FA5}">
                      <a16:colId xmlns:a16="http://schemas.microsoft.com/office/drawing/2014/main" val="4275932673"/>
                    </a:ext>
                  </a:extLst>
                </a:gridCol>
              </a:tblGrid>
              <a:tr h="204890">
                <a:tc>
                  <a:txBody>
                    <a:bodyPr/>
                    <a:lstStyle/>
                    <a:p>
                      <a:pPr algn="l" fontAlgn="b"/>
                      <a:r>
                        <a:rPr lang="en-US" sz="1100" b="1" u="none" strike="noStrike" dirty="0">
                          <a:effectLst/>
                        </a:rPr>
                        <a:t>ORDER</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AL</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BOB</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COREY</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5873383"/>
                  </a:ext>
                </a:extLst>
              </a:tr>
              <a:tr h="204890">
                <a:tc>
                  <a:txBody>
                    <a:bodyPr/>
                    <a:lstStyle/>
                    <a:p>
                      <a:pPr algn="l" fontAlgn="b"/>
                      <a:r>
                        <a:rPr lang="en-US" sz="1100" u="none" strike="noStrike">
                          <a:effectLst/>
                        </a:rPr>
                        <a:t>(A, B, 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5979910"/>
                  </a:ext>
                </a:extLst>
              </a:tr>
              <a:tr h="204890">
                <a:tc>
                  <a:txBody>
                    <a:bodyPr/>
                    <a:lstStyle/>
                    <a:p>
                      <a:pPr algn="l" fontAlgn="b"/>
                      <a:r>
                        <a:rPr lang="en-US" sz="1100" u="none" strike="noStrike">
                          <a:effectLst/>
                        </a:rPr>
                        <a:t>(A, C, 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65099737"/>
                  </a:ext>
                </a:extLst>
              </a:tr>
              <a:tr h="204890">
                <a:tc>
                  <a:txBody>
                    <a:bodyPr/>
                    <a:lstStyle/>
                    <a:p>
                      <a:pPr algn="l" fontAlgn="b"/>
                      <a:r>
                        <a:rPr lang="en-US" sz="1100" u="none" strike="noStrike">
                          <a:effectLst/>
                        </a:rPr>
                        <a:t>(B, A, 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2537217"/>
                  </a:ext>
                </a:extLst>
              </a:tr>
              <a:tr h="204890">
                <a:tc>
                  <a:txBody>
                    <a:bodyPr/>
                    <a:lstStyle/>
                    <a:p>
                      <a:pPr algn="l" fontAlgn="b"/>
                      <a:r>
                        <a:rPr lang="en-US" sz="1100" u="none" strike="noStrike">
                          <a:effectLst/>
                        </a:rPr>
                        <a:t>(B, C, 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2904454"/>
                  </a:ext>
                </a:extLst>
              </a:tr>
              <a:tr h="204890">
                <a:tc>
                  <a:txBody>
                    <a:bodyPr/>
                    <a:lstStyle/>
                    <a:p>
                      <a:pPr algn="l" fontAlgn="b"/>
                      <a:r>
                        <a:rPr lang="en-US" sz="1100" u="none" strike="noStrike">
                          <a:effectLst/>
                        </a:rPr>
                        <a:t>(C, A, 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31168620"/>
                  </a:ext>
                </a:extLst>
              </a:tr>
              <a:tr h="204890">
                <a:tc>
                  <a:txBody>
                    <a:bodyPr/>
                    <a:lstStyle/>
                    <a:p>
                      <a:pPr algn="l" fontAlgn="b"/>
                      <a:r>
                        <a:rPr lang="en-US" sz="1100" u="none" strike="noStrike">
                          <a:effectLst/>
                        </a:rPr>
                        <a:t>(C, B, 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8524757"/>
                  </a:ext>
                </a:extLst>
              </a:tr>
              <a:tr h="204890">
                <a:tc>
                  <a:txBody>
                    <a:bodyPr/>
                    <a:lstStyle/>
                    <a:p>
                      <a:pPr algn="l" fontAlgn="b"/>
                      <a:r>
                        <a:rPr lang="en-US" sz="1100" b="1" u="none" strike="noStrike" dirty="0">
                          <a:effectLst/>
                        </a:rPr>
                        <a:t>SUM</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$10</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$40</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$70</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5102305"/>
                  </a:ext>
                </a:extLst>
              </a:tr>
              <a:tr h="204890">
                <a:tc>
                  <a:txBody>
                    <a:bodyPr/>
                    <a:lstStyle/>
                    <a:p>
                      <a:pPr algn="l" fontAlgn="b"/>
                      <a:r>
                        <a:rPr lang="en-US" sz="1100" b="1" u="none" strike="noStrike">
                          <a:effectLst/>
                        </a:rPr>
                        <a:t>SHARE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$1.67</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$6.67</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$11.67</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877920"/>
                  </a:ext>
                </a:extLst>
              </a:tr>
            </a:tbl>
          </a:graphicData>
        </a:graphic>
      </p:graphicFrame>
    </p:spTree>
    <p:extLst>
      <p:ext uri="{BB962C8B-B14F-4D97-AF65-F5344CB8AC3E}">
        <p14:creationId xmlns:p14="http://schemas.microsoft.com/office/powerpoint/2010/main" val="414817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Shapley values</a:t>
            </a:r>
            <a:endParaRPr lang="en-US" dirty="0"/>
          </a:p>
        </p:txBody>
      </p:sp>
      <p:sp>
        <p:nvSpPr>
          <p:cNvPr id="3" name="Content Placeholder 2"/>
          <p:cNvSpPr>
            <a:spLocks noGrp="1"/>
          </p:cNvSpPr>
          <p:nvPr>
            <p:ph idx="1"/>
          </p:nvPr>
        </p:nvSpPr>
        <p:spPr/>
        <p:txBody>
          <a:bodyPr/>
          <a:lstStyle/>
          <a:p>
            <a:pPr marL="0" indent="0">
              <a:buNone/>
            </a:pPr>
            <a:r>
              <a:rPr lang="en-US" b="1" dirty="0" smtClean="0"/>
              <a:t>IDEA:</a:t>
            </a:r>
          </a:p>
          <a:p>
            <a:pPr marL="0" indent="0">
              <a:buNone/>
            </a:pPr>
            <a:r>
              <a:rPr lang="en-US" dirty="0" smtClean="0"/>
              <a:t>The only way for an additive feature attribution method to maintain some desirable characteristics (including local accuracy and consistency) is to assign feature attributions using Shapley Values. So, use those!</a:t>
            </a:r>
          </a:p>
          <a:p>
            <a:pPr marL="0" indent="0">
              <a:buNone/>
            </a:pPr>
            <a:endParaRPr lang="en-US" dirty="0"/>
          </a:p>
          <a:p>
            <a:pPr marL="0" indent="0">
              <a:buNone/>
            </a:pPr>
            <a:r>
              <a:rPr lang="en-US" b="1" dirty="0" smtClean="0"/>
              <a:t>ADVANTAGES:</a:t>
            </a:r>
          </a:p>
          <a:p>
            <a:r>
              <a:rPr lang="en-US" dirty="0" smtClean="0"/>
              <a:t>It gives you the right answer.</a:t>
            </a:r>
          </a:p>
          <a:p>
            <a:endParaRPr lang="en-US" dirty="0"/>
          </a:p>
          <a:p>
            <a:pPr marL="0" indent="0">
              <a:buNone/>
            </a:pPr>
            <a:r>
              <a:rPr lang="en-US" b="1" dirty="0" smtClean="0"/>
              <a:t>DISADVANTAGE:</a:t>
            </a:r>
          </a:p>
          <a:p>
            <a:r>
              <a:rPr lang="en-US" dirty="0" smtClean="0"/>
              <a:t>Computational complexity (sum over all permutations).</a:t>
            </a:r>
            <a:endParaRPr lang="en-US" dirty="0"/>
          </a:p>
        </p:txBody>
      </p:sp>
    </p:spTree>
    <p:extLst>
      <p:ext uri="{BB962C8B-B14F-4D97-AF65-F5344CB8AC3E}">
        <p14:creationId xmlns:p14="http://schemas.microsoft.com/office/powerpoint/2010/main" val="1691324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a:t>
            </a:r>
            <a:r>
              <a:rPr lang="en-US" dirty="0" err="1" smtClean="0"/>
              <a:t>shap</a:t>
            </a:r>
            <a:endParaRPr lang="en-US" dirty="0"/>
          </a:p>
        </p:txBody>
      </p:sp>
      <p:sp>
        <p:nvSpPr>
          <p:cNvPr id="3" name="Content Placeholder 2"/>
          <p:cNvSpPr>
            <a:spLocks noGrp="1"/>
          </p:cNvSpPr>
          <p:nvPr>
            <p:ph idx="1"/>
          </p:nvPr>
        </p:nvSpPr>
        <p:spPr/>
        <p:txBody>
          <a:bodyPr/>
          <a:lstStyle/>
          <a:p>
            <a:pPr marL="0" indent="0">
              <a:buNone/>
            </a:pPr>
            <a:r>
              <a:rPr lang="en-US" dirty="0" smtClean="0"/>
              <a:t>Amazing algorithm developed by same group that discovered original Shapley Value approximation methods.</a:t>
            </a:r>
          </a:p>
          <a:p>
            <a:pPr marL="0" indent="0">
              <a:buNone/>
            </a:pPr>
            <a:endParaRPr lang="en-US" dirty="0"/>
          </a:p>
          <a:p>
            <a:pPr marL="0" indent="0">
              <a:buNone/>
            </a:pPr>
            <a:r>
              <a:rPr lang="en-US" dirty="0" smtClean="0"/>
              <a:t>Can compute </a:t>
            </a:r>
            <a:r>
              <a:rPr lang="en-US" b="1" i="1" dirty="0" smtClean="0"/>
              <a:t>exact </a:t>
            </a:r>
            <a:r>
              <a:rPr lang="en-US" dirty="0" smtClean="0"/>
              <a:t>Shapley Values for tree ensemble models in a very short amount of time (instead of exponential in number of features).</a:t>
            </a:r>
          </a:p>
          <a:p>
            <a:pPr marL="0" indent="0">
              <a:buNone/>
            </a:pPr>
            <a:endParaRPr lang="en-US" dirty="0"/>
          </a:p>
          <a:p>
            <a:pPr marL="0" indent="0">
              <a:buNone/>
            </a:pPr>
            <a:r>
              <a:rPr lang="en-US" dirty="0" smtClean="0"/>
              <a:t>Bonus: it can compute interaction effects (Shapley interaction index) as well!</a:t>
            </a:r>
          </a:p>
          <a:p>
            <a:pPr marL="0" indent="0">
              <a:buNone/>
            </a:pPr>
            <a:endParaRPr lang="en-US" dirty="0"/>
          </a:p>
          <a:p>
            <a:pPr marL="0" indent="0">
              <a:buNone/>
            </a:pPr>
            <a:r>
              <a:rPr lang="en-US" dirty="0" smtClean="0"/>
              <a:t>Double bonus: awesome software package with killer visualizations.</a:t>
            </a:r>
          </a:p>
        </p:txBody>
      </p:sp>
    </p:spTree>
    <p:extLst>
      <p:ext uri="{BB962C8B-B14F-4D97-AF65-F5344CB8AC3E}">
        <p14:creationId xmlns:p14="http://schemas.microsoft.com/office/powerpoint/2010/main" val="25093290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46" y="481740"/>
            <a:ext cx="8610600" cy="1293028"/>
          </a:xfrm>
        </p:spPr>
        <p:txBody>
          <a:bodyPr/>
          <a:lstStyle/>
          <a:p>
            <a:r>
              <a:rPr lang="en-US" dirty="0" smtClean="0"/>
              <a:t>Top down visual saliency guided by captions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890" y="1774768"/>
            <a:ext cx="10943745" cy="4629756"/>
          </a:xfrm>
        </p:spPr>
      </p:pic>
    </p:spTree>
    <p:extLst>
      <p:ext uri="{BB962C8B-B14F-4D97-AF65-F5344CB8AC3E}">
        <p14:creationId xmlns:p14="http://schemas.microsoft.com/office/powerpoint/2010/main" val="6166935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does interpretability matter?</a:t>
            </a:r>
            <a:endParaRPr lang="en-US" dirty="0"/>
          </a:p>
        </p:txBody>
      </p:sp>
      <p:sp>
        <p:nvSpPr>
          <p:cNvPr id="3" name="Content Placeholder 2"/>
          <p:cNvSpPr>
            <a:spLocks noGrp="1"/>
          </p:cNvSpPr>
          <p:nvPr>
            <p:ph idx="1"/>
          </p:nvPr>
        </p:nvSpPr>
        <p:spPr>
          <a:xfrm>
            <a:off x="1995055" y="2194560"/>
            <a:ext cx="7830590" cy="4024125"/>
          </a:xfrm>
        </p:spPr>
        <p:txBody>
          <a:bodyPr/>
          <a:lstStyle/>
          <a:p>
            <a:r>
              <a:rPr lang="en-US" dirty="0" smtClean="0"/>
              <a:t>Incomplete Problem </a:t>
            </a:r>
            <a:r>
              <a:rPr lang="en-US" dirty="0"/>
              <a:t>F</a:t>
            </a:r>
            <a:r>
              <a:rPr lang="en-US" dirty="0" smtClean="0"/>
              <a:t>ormulation</a:t>
            </a:r>
          </a:p>
          <a:p>
            <a:r>
              <a:rPr lang="en-US" dirty="0" smtClean="0"/>
              <a:t>Safety</a:t>
            </a:r>
          </a:p>
          <a:p>
            <a:r>
              <a:rPr lang="en-US" dirty="0" smtClean="0"/>
              <a:t>Privacy</a:t>
            </a:r>
          </a:p>
          <a:p>
            <a:r>
              <a:rPr lang="en-US" dirty="0" smtClean="0"/>
              <a:t>Fairness / Avoiding Bias</a:t>
            </a:r>
          </a:p>
          <a:p>
            <a:r>
              <a:rPr lang="en-US" dirty="0" smtClean="0"/>
              <a:t>Social Acceptance</a:t>
            </a:r>
          </a:p>
          <a:p>
            <a:r>
              <a:rPr lang="en-US" dirty="0" smtClean="0"/>
              <a:t>Auditing and Debugging</a:t>
            </a:r>
          </a:p>
          <a:p>
            <a:r>
              <a:rPr lang="en-US" dirty="0" smtClean="0"/>
              <a:t>Human-in-the-loop Decision Support</a:t>
            </a:r>
          </a:p>
          <a:p>
            <a:r>
              <a:rPr lang="en-US" dirty="0"/>
              <a:t>Human Learning (e.g. scientific insights</a:t>
            </a:r>
            <a:r>
              <a:rPr lang="en-US" dirty="0" smtClean="0"/>
              <a:t>)</a:t>
            </a:r>
            <a:endParaRPr lang="en-US" dirty="0"/>
          </a:p>
        </p:txBody>
      </p:sp>
    </p:spTree>
    <p:extLst>
      <p:ext uri="{BB962C8B-B14F-4D97-AF65-F5344CB8AC3E}">
        <p14:creationId xmlns:p14="http://schemas.microsoft.com/office/powerpoint/2010/main" val="3945500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regulatory considerations</a:t>
            </a:r>
            <a:endParaRPr lang="en-US" dirty="0"/>
          </a:p>
        </p:txBody>
      </p:sp>
      <p:sp>
        <p:nvSpPr>
          <p:cNvPr id="3" name="Content Placeholder 2"/>
          <p:cNvSpPr>
            <a:spLocks noGrp="1"/>
          </p:cNvSpPr>
          <p:nvPr>
            <p:ph idx="1"/>
          </p:nvPr>
        </p:nvSpPr>
        <p:spPr/>
        <p:txBody>
          <a:bodyPr/>
          <a:lstStyle/>
          <a:p>
            <a:pPr marL="0" indent="0">
              <a:buNone/>
            </a:pPr>
            <a:r>
              <a:rPr lang="en-US" sz="2400" dirty="0" smtClean="0"/>
              <a:t>Many industries have strict regulation that requires audit capability, privacy rules, and fairness constraints:</a:t>
            </a:r>
          </a:p>
          <a:p>
            <a:pPr lvl="1"/>
            <a:r>
              <a:rPr lang="en-US" dirty="0" smtClean="0"/>
              <a:t>Law and Criminal Justice</a:t>
            </a:r>
          </a:p>
          <a:p>
            <a:pPr lvl="1"/>
            <a:r>
              <a:rPr lang="en-US" dirty="0" smtClean="0"/>
              <a:t>Medicine</a:t>
            </a:r>
          </a:p>
          <a:p>
            <a:pPr lvl="1"/>
            <a:r>
              <a:rPr lang="en-US" dirty="0" smtClean="0"/>
              <a:t>Finance</a:t>
            </a:r>
          </a:p>
          <a:p>
            <a:pPr lvl="1"/>
            <a:r>
              <a:rPr lang="en-US" dirty="0" smtClean="0"/>
              <a:t>Transportation</a:t>
            </a:r>
          </a:p>
          <a:p>
            <a:pPr lvl="1"/>
            <a:r>
              <a:rPr lang="en-US" dirty="0" smtClean="0"/>
              <a:t>Military / Security</a:t>
            </a:r>
          </a:p>
          <a:p>
            <a:pPr marL="457200" lvl="1" indent="0">
              <a:buNone/>
            </a:pPr>
            <a:endParaRPr lang="en-US" dirty="0" smtClean="0"/>
          </a:p>
          <a:p>
            <a:pPr marL="0" indent="0">
              <a:buNone/>
            </a:pPr>
            <a:r>
              <a:rPr lang="en-US" sz="2400" dirty="0" smtClean="0"/>
              <a:t>Application of ML systems in these fields can be limited by the model’s ability to explain its decisions and actions to end users and provide an audit trail.</a:t>
            </a:r>
          </a:p>
          <a:p>
            <a:endParaRPr lang="en-US" dirty="0"/>
          </a:p>
        </p:txBody>
      </p:sp>
    </p:spTree>
    <p:extLst>
      <p:ext uri="{BB962C8B-B14F-4D97-AF65-F5344CB8AC3E}">
        <p14:creationId xmlns:p14="http://schemas.microsoft.com/office/powerpoint/2010/main" val="507190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VS. interpretability trade-off</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In general, there is a strong inverse correlation between the complexity/power of a model and its interpretability.</a:t>
            </a:r>
          </a:p>
          <a:p>
            <a:pPr marL="0" indent="0">
              <a:buNone/>
            </a:pPr>
            <a:endParaRPr lang="en-US" sz="2800" dirty="0"/>
          </a:p>
          <a:p>
            <a:pPr marL="0" indent="0">
              <a:buNone/>
            </a:pPr>
            <a:r>
              <a:rPr lang="en-US" sz="2800" dirty="0" smtClean="0"/>
              <a:t>Larger amounts of data allow for more complex models without overfitting, but result in “black box” models.</a:t>
            </a:r>
            <a:endParaRPr lang="en-US" sz="2800" dirty="0"/>
          </a:p>
        </p:txBody>
      </p:sp>
    </p:spTree>
    <p:extLst>
      <p:ext uri="{BB962C8B-B14F-4D97-AF65-F5344CB8AC3E}">
        <p14:creationId xmlns:p14="http://schemas.microsoft.com/office/powerpoint/2010/main" val="560152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From transparent to “black box”</a:t>
            </a:r>
            <a:endParaRPr lang="en-US" dirty="0"/>
          </a:p>
        </p:txBody>
      </p:sp>
      <p:graphicFrame>
        <p:nvGraphicFramePr>
          <p:cNvPr id="6" name="Diagram 5"/>
          <p:cNvGraphicFramePr/>
          <p:nvPr>
            <p:extLst>
              <p:ext uri="{D42A27DB-BD31-4B8C-83A1-F6EECF244321}">
                <p14:modId xmlns:p14="http://schemas.microsoft.com/office/powerpoint/2010/main" val="3037182187"/>
              </p:ext>
            </p:extLst>
          </p:nvPr>
        </p:nvGraphicFramePr>
        <p:xfrm>
          <a:off x="2895600" y="1812175"/>
          <a:ext cx="6621549" cy="497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6347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surge in interest</a:t>
            </a:r>
            <a:endParaRPr lang="en-US" dirty="0"/>
          </a:p>
        </p:txBody>
      </p:sp>
      <p:sp>
        <p:nvSpPr>
          <p:cNvPr id="3" name="Content Placeholder 2"/>
          <p:cNvSpPr>
            <a:spLocks noGrp="1"/>
          </p:cNvSpPr>
          <p:nvPr>
            <p:ph idx="1"/>
          </p:nvPr>
        </p:nvSpPr>
        <p:spPr>
          <a:xfrm>
            <a:off x="470362" y="1824760"/>
            <a:ext cx="4850476" cy="4106486"/>
          </a:xfrm>
        </p:spPr>
        <p:txBody>
          <a:bodyPr/>
          <a:lstStyle/>
          <a:p>
            <a:r>
              <a:rPr lang="en-US" sz="2000" dirty="0" smtClean="0"/>
              <a:t>DARPA Explainable AI (XAI) Program Track</a:t>
            </a:r>
          </a:p>
          <a:p>
            <a:r>
              <a:rPr lang="en-US" sz="2000" dirty="0" smtClean="0"/>
              <a:t>Interpretable ML Symposium at NIPS 2017</a:t>
            </a:r>
          </a:p>
          <a:p>
            <a:r>
              <a:rPr lang="en-US" sz="2000" dirty="0" smtClean="0"/>
              <a:t>Fairness, Interpretability, and Explainability Workshops at ICML 2018</a:t>
            </a:r>
          </a:p>
          <a:p>
            <a:r>
              <a:rPr lang="en-US" sz="2000" dirty="0" smtClean="0"/>
              <a:t>Many research groups across top AI labs in academia</a:t>
            </a:r>
          </a:p>
          <a:p>
            <a:endParaRPr lang="en-US" dirty="0"/>
          </a:p>
        </p:txBody>
      </p:sp>
      <p:pic>
        <p:nvPicPr>
          <p:cNvPr id="4" name="Picture 3"/>
          <p:cNvPicPr>
            <a:picLocks noChangeAspect="1"/>
          </p:cNvPicPr>
          <p:nvPr/>
        </p:nvPicPr>
        <p:blipFill>
          <a:blip r:embed="rId2"/>
          <a:stretch>
            <a:fillRect/>
          </a:stretch>
        </p:blipFill>
        <p:spPr>
          <a:xfrm>
            <a:off x="5611398" y="1824760"/>
            <a:ext cx="6360917" cy="4051097"/>
          </a:xfrm>
          <a:prstGeom prst="rect">
            <a:avLst/>
          </a:prstGeom>
        </p:spPr>
      </p:pic>
    </p:spTree>
    <p:extLst>
      <p:ext uri="{BB962C8B-B14F-4D97-AF65-F5344CB8AC3E}">
        <p14:creationId xmlns:p14="http://schemas.microsoft.com/office/powerpoint/2010/main" val="3397391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7687" y="764373"/>
            <a:ext cx="9228513" cy="1293028"/>
          </a:xfrm>
        </p:spPr>
        <p:txBody>
          <a:bodyPr/>
          <a:lstStyle/>
          <a:p>
            <a:r>
              <a:rPr lang="en-US" dirty="0" smtClean="0"/>
              <a:t>What makes a “good explanation”?</a:t>
            </a:r>
            <a:endParaRPr lang="en-US" dirty="0"/>
          </a:p>
        </p:txBody>
      </p:sp>
      <p:sp>
        <p:nvSpPr>
          <p:cNvPr id="3" name="Content Placeholder 2"/>
          <p:cNvSpPr>
            <a:spLocks noGrp="1"/>
          </p:cNvSpPr>
          <p:nvPr>
            <p:ph idx="1"/>
          </p:nvPr>
        </p:nvSpPr>
        <p:spPr/>
        <p:txBody>
          <a:bodyPr/>
          <a:lstStyle/>
          <a:p>
            <a:r>
              <a:rPr lang="en-US" dirty="0" smtClean="0"/>
              <a:t>Contrastive (what would happen if “X” were different?)</a:t>
            </a:r>
          </a:p>
          <a:p>
            <a:r>
              <a:rPr lang="en-US" dirty="0" smtClean="0"/>
              <a:t>Selective (focus on one or at most a few factors)</a:t>
            </a:r>
          </a:p>
          <a:p>
            <a:r>
              <a:rPr lang="en-US" dirty="0" smtClean="0"/>
              <a:t>Audience Appropriate (data scientist, auditor, customer)</a:t>
            </a:r>
          </a:p>
          <a:p>
            <a:r>
              <a:rPr lang="en-US" dirty="0" smtClean="0"/>
              <a:t>Notices the </a:t>
            </a:r>
            <a:r>
              <a:rPr lang="en-US" dirty="0"/>
              <a:t>A</a:t>
            </a:r>
            <a:r>
              <a:rPr lang="en-US" dirty="0" smtClean="0"/>
              <a:t>bnormal (presence of rare feature affecting output)</a:t>
            </a:r>
          </a:p>
          <a:p>
            <a:r>
              <a:rPr lang="en-US" dirty="0" smtClean="0"/>
              <a:t>Generalizable (holds true for large parts of the input space)</a:t>
            </a:r>
          </a:p>
        </p:txBody>
      </p:sp>
    </p:spTree>
    <p:extLst>
      <p:ext uri="{BB962C8B-B14F-4D97-AF65-F5344CB8AC3E}">
        <p14:creationId xmlns:p14="http://schemas.microsoft.com/office/powerpoint/2010/main" val="1268395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interpretability</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Inherent vs. Post-hoc</a:t>
            </a:r>
          </a:p>
          <a:p>
            <a:pPr marL="457200" lvl="1" indent="0">
              <a:buNone/>
            </a:pPr>
            <a:r>
              <a:rPr lang="en-US" sz="2400" dirty="0" smtClean="0"/>
              <a:t>Can the model be examined directly for an interpretation (inherent), or does another method need to be applied to the trained model to extract an interpretation (post-hoc)?</a:t>
            </a:r>
          </a:p>
          <a:p>
            <a:r>
              <a:rPr lang="en-US" sz="3200" dirty="0" smtClean="0"/>
              <a:t>Local vs. Global</a:t>
            </a:r>
          </a:p>
          <a:p>
            <a:pPr marL="457200" lvl="1" indent="0">
              <a:buNone/>
            </a:pPr>
            <a:r>
              <a:rPr lang="en-US" sz="2400" dirty="0" smtClean="0"/>
              <a:t>Does the explanation apply to a single example or region (local), or to the entire dataset (global)?</a:t>
            </a:r>
          </a:p>
          <a:p>
            <a:r>
              <a:rPr lang="en-US" sz="3200" dirty="0" smtClean="0"/>
              <a:t>Model Specific vs. Model Agnostic</a:t>
            </a:r>
          </a:p>
          <a:p>
            <a:pPr marL="457200" lvl="1" indent="0">
              <a:buNone/>
            </a:pPr>
            <a:r>
              <a:rPr lang="en-US" sz="2400" dirty="0" smtClean="0"/>
              <a:t>Does this method only work on specific classes of models (specific), or to any type of model (agnostic)?</a:t>
            </a:r>
            <a:endParaRPr lang="en-US" sz="2400" dirty="0"/>
          </a:p>
        </p:txBody>
      </p:sp>
    </p:spTree>
    <p:extLst>
      <p:ext uri="{BB962C8B-B14F-4D97-AF65-F5344CB8AC3E}">
        <p14:creationId xmlns:p14="http://schemas.microsoft.com/office/powerpoint/2010/main" val="3859090571"/>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TM04033937[[fn=Vapor Trail]]</Template>
  <TotalTime>1828</TotalTime>
  <Words>1347</Words>
  <Application>Microsoft Office PowerPoint</Application>
  <PresentationFormat>Widescreen</PresentationFormat>
  <Paragraphs>198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Century Gothic</vt:lpstr>
      <vt:lpstr>Vapor Trail</vt:lpstr>
      <vt:lpstr>machine learning model Interpretability</vt:lpstr>
      <vt:lpstr>What does “interpretability” mean?</vt:lpstr>
      <vt:lpstr>When does interpretability matter?</vt:lpstr>
      <vt:lpstr>regulatory considerations</vt:lpstr>
      <vt:lpstr>Complexity VS. interpretability trade-off</vt:lpstr>
      <vt:lpstr>From transparent to “black box”</vt:lpstr>
      <vt:lpstr>A surge in interest</vt:lpstr>
      <vt:lpstr>What makes a “good explanation”?</vt:lpstr>
      <vt:lpstr>Dimensions of interpretability</vt:lpstr>
      <vt:lpstr>Global surrogate models</vt:lpstr>
      <vt:lpstr>Partial dependence plots (pdp)</vt:lpstr>
      <vt:lpstr>PDP Example</vt:lpstr>
      <vt:lpstr>PDP Gone Wrong</vt:lpstr>
      <vt:lpstr>Individual conditional expectation (ice)</vt:lpstr>
      <vt:lpstr>ICE ExampleS</vt:lpstr>
      <vt:lpstr>Centered ice (c-ice)</vt:lpstr>
      <vt:lpstr>Feature importance</vt:lpstr>
      <vt:lpstr>Local feature importance</vt:lpstr>
      <vt:lpstr>Feature importance example</vt:lpstr>
      <vt:lpstr>Local surrogate models</vt:lpstr>
      <vt:lpstr>LIME</vt:lpstr>
      <vt:lpstr>Lime for images</vt:lpstr>
      <vt:lpstr>Model debugging with lime</vt:lpstr>
      <vt:lpstr>H2o Driverless ai - MLI</vt:lpstr>
      <vt:lpstr>H2o Driverless ai - MLI</vt:lpstr>
      <vt:lpstr>Sharing a taxi  (Feature attribution)</vt:lpstr>
      <vt:lpstr>Shapley values</vt:lpstr>
      <vt:lpstr>Tree shap</vt:lpstr>
      <vt:lpstr>Top down visual saliency guided by captions</vt:lpstr>
    </vt:vector>
  </TitlesOfParts>
  <Company>NextEra Energy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Interpretability</dc:title>
  <dc:creator>Ryan, Daniel</dc:creator>
  <cp:lastModifiedBy>Ryan, Daniel</cp:lastModifiedBy>
  <cp:revision>44</cp:revision>
  <dcterms:created xsi:type="dcterms:W3CDTF">2018-08-15T14:39:49Z</dcterms:created>
  <dcterms:modified xsi:type="dcterms:W3CDTF">2018-08-16T21:08:14Z</dcterms:modified>
</cp:coreProperties>
</file>